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70" r:id="rId3"/>
    <p:sldId id="265" r:id="rId4"/>
    <p:sldId id="258" r:id="rId5"/>
    <p:sldId id="264" r:id="rId6"/>
    <p:sldId id="266" r:id="rId7"/>
    <p:sldId id="263" r:id="rId8"/>
    <p:sldId id="267" r:id="rId9"/>
    <p:sldId id="268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FF99"/>
    <a:srgbClr val="FF5050"/>
    <a:srgbClr val="FFCC66"/>
    <a:srgbClr val="00CC99"/>
    <a:srgbClr val="0066FF"/>
    <a:srgbClr val="009900"/>
    <a:srgbClr val="0033CC"/>
    <a:srgbClr val="66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709" autoAdjust="0"/>
  </p:normalViewPr>
  <p:slideViewPr>
    <p:cSldViewPr>
      <p:cViewPr varScale="1">
        <p:scale>
          <a:sx n="64" d="100"/>
          <a:sy n="64" d="100"/>
        </p:scale>
        <p:origin x="-31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8BC94-8CA8-46E4-9F00-5A3A6D5977BE}" type="datetimeFigureOut">
              <a:rPr lang="ru-RU"/>
              <a:pPr>
                <a:defRPr/>
              </a:pPr>
              <a:t>12.09.2013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1DCD0-ABA2-4563-B361-04C3959B58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8B629-3D79-427E-9FCE-677BD441DF38}" type="datetimeFigureOut">
              <a:rPr lang="ru-RU"/>
              <a:pPr>
                <a:defRPr/>
              </a:pPr>
              <a:t>12.09.2013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6D1E9-7D4B-4025-B160-37D12994589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527BD-B9D2-4F5B-B92D-D4CBBDD4ECA1}" type="datetimeFigureOut">
              <a:rPr lang="ru-RU"/>
              <a:pPr>
                <a:defRPr/>
              </a:pPr>
              <a:t>12.09.2013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C4870-823A-428A-9C91-10D52067DB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D1EB2-0AAD-481B-BD48-4FA765172510}" type="datetimeFigureOut">
              <a:rPr lang="ru-RU"/>
              <a:pPr>
                <a:defRPr/>
              </a:pPr>
              <a:t>12.09.2013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DCCEC-93A6-4652-8C5E-BF14F0E9595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6708B-8CF5-4DFE-BEC6-ABB93EDC3086}" type="datetimeFigureOut">
              <a:rPr lang="ru-RU"/>
              <a:pPr>
                <a:defRPr/>
              </a:pPr>
              <a:t>12.09.2013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7709A-B5CD-46B4-A13C-F4CC6B89F4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C4682-8A2E-4144-8514-F61F20D40B3C}" type="datetimeFigureOut">
              <a:rPr lang="ru-RU"/>
              <a:pPr>
                <a:defRPr/>
              </a:pPr>
              <a:t>12.09.2013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548C9-FFD5-475B-B3C7-1F1EE07E9DC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18574-9554-4B88-BDAA-47B74538CA8C}" type="datetimeFigureOut">
              <a:rPr lang="ru-RU"/>
              <a:pPr>
                <a:defRPr/>
              </a:pPr>
              <a:t>12.09.2013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6DD70-A4D7-40C3-8BC1-CE7EA1C847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E9652-C030-42CD-B635-979B5E371146}" type="datetimeFigureOut">
              <a:rPr lang="ru-RU"/>
              <a:pPr>
                <a:defRPr/>
              </a:pPr>
              <a:t>12.09.2013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41CDB-7C1F-48E1-AE42-E18335FA7E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99D4F-78D8-4CBF-94CF-189B42CB6E80}" type="datetimeFigureOut">
              <a:rPr lang="ru-RU"/>
              <a:pPr>
                <a:defRPr/>
              </a:pPr>
              <a:t>12.09.2013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44F3D-2D54-4802-BB3C-9391248124D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CE76A-42DF-47E9-835E-5528C7C01F6C}" type="datetimeFigureOut">
              <a:rPr lang="ru-RU"/>
              <a:pPr>
                <a:defRPr/>
              </a:pPr>
              <a:t>12.09.2013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779FC-DDFD-412E-8A3C-417F275530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C41CF-2264-41C4-AFEE-3565478AF987}" type="datetimeFigureOut">
              <a:rPr lang="ru-RU"/>
              <a:pPr>
                <a:defRPr/>
              </a:pPr>
              <a:t>12.09.2013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28DC4-7B4C-4977-8409-9454AF3DA9C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A1ADE1-24E2-424C-BB62-DA6CFD20F5E3}" type="datetimeFigureOut">
              <a:rPr lang="ru-RU"/>
              <a:pPr>
                <a:defRPr/>
              </a:pPr>
              <a:t>12.09.2013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F7B5E1-9693-44D6-B8E3-1D28C3D003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000" cy="68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FFFF00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Прямоугольник 4"/>
          <p:cNvSpPr/>
          <p:nvPr/>
        </p:nvSpPr>
        <p:spPr>
          <a:xfrm>
            <a:off x="428596" y="214290"/>
            <a:ext cx="464347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ln w="11430"/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cs typeface="+mn-cs"/>
              </a:rPr>
              <a:t>На гостини</a:t>
            </a:r>
            <a:endParaRPr lang="ru-RU" sz="5400" b="1" dirty="0">
              <a:ln w="11430"/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9058" y="1214422"/>
            <a:ext cx="2000264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ln w="11430"/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cs typeface="+mn-cs"/>
              </a:rPr>
              <a:t>до</a:t>
            </a:r>
            <a:endParaRPr lang="ru-RU" sz="6000" b="1" dirty="0">
              <a:ln w="11430"/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2357430"/>
            <a:ext cx="5791970" cy="92333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ln w="11430"/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cs typeface="+mn-cs"/>
              </a:rPr>
              <a:t>книжок-чомучок</a:t>
            </a:r>
            <a:endParaRPr lang="ru-RU" sz="5400" b="1" dirty="0">
              <a:ln w="11430"/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pic>
        <p:nvPicPr>
          <p:cNvPr id="2" name="Picture 2" descr="C:\Documents and Settings\Admin\Мои документы\Оздьон\Довідкова література\0_35463_d135c212_L.jp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27650" y="0"/>
            <a:ext cx="3816350" cy="382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Оздьон2\Довідкова література\тропа в деревню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70" y="0"/>
            <a:ext cx="9144000" cy="685800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Documents and Settings\Admin\Рабочий стол\Оздьон2\Довідкова література\01_будинок.pn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29665" t="49119" r="43482" b="9006"/>
          <a:stretch/>
        </p:blipFill>
        <p:spPr bwMode="auto">
          <a:xfrm>
            <a:off x="5803900" y="411163"/>
            <a:ext cx="3348038" cy="2185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04025" y="692150"/>
            <a:ext cx="2347913" cy="215900"/>
          </a:xfrm>
          <a:prstGeom prst="rect">
            <a:avLst/>
          </a:prstGeom>
          <a:solidFill>
            <a:srgbClr val="FFC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ДОВІДКОВА ЛІТЕРАТУРА</a:t>
            </a:r>
            <a:endParaRPr lang="ru-RU" sz="12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431281" y="4725144"/>
            <a:ext cx="6408712" cy="1919051"/>
          </a:xfrm>
          <a:prstGeom prst="flowChartAlternateProcess">
            <a:avLst/>
          </a:prstGeom>
          <a:solidFill>
            <a:srgbClr val="FFFF99"/>
          </a:solidFill>
          <a:ln>
            <a:solidFill>
              <a:srgbClr val="FFFF99"/>
            </a:solidFill>
          </a:ln>
          <a:effectLst>
            <a:glow rad="2286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>
                  <a:solidFill>
                    <a:srgbClr val="009900"/>
                  </a:solidFill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Довідкова література </a:t>
            </a:r>
            <a:r>
              <a:rPr lang="uk-UA" sz="2400" b="1" dirty="0">
                <a:ln>
                  <a:solidFill>
                    <a:srgbClr val="009900"/>
                  </a:solidFill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/>
                <a:cs typeface="Times New Roman"/>
              </a:rPr>
              <a:t>─</a:t>
            </a:r>
            <a:r>
              <a:rPr lang="uk-UA" sz="2400" dirty="0">
                <a:ln>
                  <a:solidFill>
                    <a:srgbClr val="009900"/>
                  </a:solidFill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uk-UA" sz="2400" dirty="0">
                <a:ln>
                  <a:solidFill>
                    <a:srgbClr val="009900"/>
                  </a:solidFill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це видання, які допомагають </a:t>
            </a:r>
            <a:r>
              <a:rPr lang="uk-UA" sz="2400" dirty="0">
                <a:ln>
                  <a:solidFill>
                    <a:srgbClr val="009900"/>
                  </a:solidFill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про </a:t>
            </a:r>
            <a:r>
              <a:rPr lang="uk-UA" sz="2400" dirty="0">
                <a:ln>
                  <a:solidFill>
                    <a:srgbClr val="009900"/>
                  </a:solidFill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щось дізнатися, уточнити, розтлумачити якесь поняття, перекласти слово з однієї мови на іншу</a:t>
            </a:r>
            <a:r>
              <a:rPr lang="uk-UA" sz="2400" dirty="0">
                <a:ln>
                  <a:solidFill>
                    <a:srgbClr val="009900"/>
                  </a:solidFill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.</a:t>
            </a:r>
            <a:endParaRPr lang="ru-RU" sz="2400" dirty="0">
              <a:ln>
                <a:solidFill>
                  <a:srgbClr val="009900"/>
                </a:solidFill>
              </a:ln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377721" y="1641054"/>
            <a:ext cx="6408712" cy="2977493"/>
          </a:xfrm>
          <a:prstGeom prst="downArrow">
            <a:avLst>
              <a:gd name="adj1" fmla="val 50000"/>
              <a:gd name="adj2" fmla="val 26165"/>
            </a:avLst>
          </a:prstGeom>
          <a:solidFill>
            <a:schemeClr val="bg1"/>
          </a:solidFill>
          <a:ln>
            <a:solidFill>
              <a:srgbClr val="0066FF"/>
            </a:solidFill>
          </a:ln>
          <a:effectLst>
            <a:glow rad="228600">
              <a:srgbClr val="0066FF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rgbClr val="6600CC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Маєш багато запитань? </a:t>
            </a:r>
            <a:r>
              <a:rPr lang="uk-UA" sz="2000" b="1" dirty="0">
                <a:solidFill>
                  <a:srgbClr val="0099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Хочеш усе на світі знати?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 допомогою звернися до книжок-чомучок, які слід шукати в ДОВІДКОВІЙ ЛІТЕРАТУРІ! </a:t>
            </a:r>
            <a:endParaRPr lang="ru-RU" sz="2000" b="1" dirty="0">
              <a:solidFill>
                <a:srgbClr val="FF0000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2216" y="19619"/>
            <a:ext cx="1800000" cy="1440000"/>
          </a:xfrm>
          <a:prstGeom prst="cloudCallout">
            <a:avLst>
              <a:gd name="adj1" fmla="val 61306"/>
              <a:gd name="adj2" fmla="val -46940"/>
            </a:avLst>
          </a:prstGeom>
          <a:solidFill>
            <a:srgbClr val="FFFF00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effectLst>
                  <a:glow rad="101600">
                    <a:srgbClr val="FF66FF">
                      <a:alpha val="60000"/>
                    </a:srgbClr>
                  </a:glow>
                </a:effectLst>
                <a:latin typeface="Comic Sans MS" pitchFamily="66" charset="0"/>
              </a:rPr>
              <a:t>Чому світить Сонце?</a:t>
            </a:r>
            <a:endParaRPr lang="ru-RU" b="1" dirty="0">
              <a:solidFill>
                <a:schemeClr val="tx1"/>
              </a:solidFill>
              <a:effectLst>
                <a:glow rad="101600">
                  <a:srgbClr val="FF66FF">
                    <a:alpha val="60000"/>
                  </a:srgbClr>
                </a:glow>
              </a:effectLst>
              <a:latin typeface="Comic Sans MS" pitchFamily="66" charset="0"/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2682077" y="0"/>
            <a:ext cx="1800000" cy="1440000"/>
          </a:xfrm>
          <a:prstGeom prst="cloudCallout">
            <a:avLst>
              <a:gd name="adj1" fmla="val -92357"/>
              <a:gd name="adj2" fmla="val 32815"/>
            </a:avLst>
          </a:prstGeom>
          <a:solidFill>
            <a:srgbClr val="6633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effectLst>
                  <a:glow rad="101600">
                    <a:srgbClr val="FFC000"/>
                  </a:glow>
                </a:effectLst>
                <a:latin typeface="Comic Sans MS" pitchFamily="66" charset="0"/>
              </a:rPr>
              <a:t>Як ростуть дерева?</a:t>
            </a:r>
            <a:endParaRPr lang="ru-RU" b="1" dirty="0">
              <a:solidFill>
                <a:schemeClr val="tx1"/>
              </a:solidFill>
              <a:effectLst>
                <a:glow rad="101600">
                  <a:srgbClr val="FFC000"/>
                </a:glow>
              </a:effectLst>
              <a:latin typeface="Comic Sans MS" pitchFamily="66" charset="0"/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4903159" y="-27304"/>
            <a:ext cx="1800000" cy="1440000"/>
          </a:xfrm>
          <a:prstGeom prst="cloudCallout">
            <a:avLst/>
          </a:prstGeom>
          <a:solidFill>
            <a:srgbClr val="00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effectLst>
                  <a:glow rad="228600">
                    <a:srgbClr val="0033CC">
                      <a:alpha val="40000"/>
                    </a:srgbClr>
                  </a:glow>
                </a:effectLst>
                <a:latin typeface="Comic Sans MS" pitchFamily="66" charset="0"/>
              </a:rPr>
              <a:t>Куди тече річка?</a:t>
            </a:r>
            <a:endParaRPr lang="ru-RU" b="1" dirty="0">
              <a:solidFill>
                <a:schemeClr val="tx1"/>
              </a:solidFill>
              <a:effectLst>
                <a:glow rad="228600">
                  <a:srgbClr val="0033CC">
                    <a:alpha val="40000"/>
                  </a:srgbClr>
                </a:glo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Documents and Settings\Admin\Рабочий стол\Оздьон\Бібліотечні уроки\01_будинок.bmp"/>
          <p:cNvPicPr>
            <a:picLocks noChangeAspect="1" noChangeArrowheads="1"/>
          </p:cNvPicPr>
          <p:nvPr/>
        </p:nvPicPr>
        <p:blipFill>
          <a:blip r:embed="rId2" cstate="print"/>
          <a:srcRect l="10256" r="11966"/>
          <a:stretch>
            <a:fillRect/>
          </a:stretch>
        </p:blipFill>
        <p:spPr bwMode="auto">
          <a:xfrm>
            <a:off x="428596" y="428604"/>
            <a:ext cx="8358246" cy="605112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444598" y="1186897"/>
            <a:ext cx="6215106" cy="584775"/>
          </a:xfrm>
          <a:prstGeom prst="rect">
            <a:avLst/>
          </a:prstGeom>
          <a:solidFill>
            <a:srgbClr val="FF9900"/>
          </a:solidFill>
          <a:ln w="57150">
            <a:solidFill>
              <a:srgbClr val="99660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3399FF"/>
                </a:solidFill>
                <a:effectLst>
                  <a:glow rad="228600">
                    <a:srgbClr val="FFFF00">
                      <a:alpha val="40000"/>
                    </a:srgb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cs typeface="+mn-cs"/>
              </a:rPr>
              <a:t>ДОВІДКОВА ЛІТЕРАТУРА</a:t>
            </a:r>
            <a:endParaRPr lang="ru-RU" sz="32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3399FF"/>
              </a:solidFill>
              <a:effectLst>
                <a:glow rad="228600">
                  <a:srgbClr val="FFFF00">
                    <a:alpha val="40000"/>
                  </a:srgbClr>
                </a:glow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43188" y="3500438"/>
            <a:ext cx="1428750" cy="85725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857750" y="3429000"/>
            <a:ext cx="1428750" cy="85725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71750" y="2286000"/>
            <a:ext cx="1428750" cy="85725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57750" y="2286000"/>
            <a:ext cx="1428750" cy="85725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Рамка 13"/>
          <p:cNvSpPr/>
          <p:nvPr/>
        </p:nvSpPr>
        <p:spPr>
          <a:xfrm>
            <a:off x="2571736" y="2071678"/>
            <a:ext cx="1908000" cy="972000"/>
          </a:xfrm>
          <a:prstGeom prst="frame">
            <a:avLst/>
          </a:prstGeom>
          <a:effectLst>
            <a:glow rad="2286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FFFF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omic Sans MS" pitchFamily="66" charset="0"/>
              </a:rPr>
              <a:t>СЛОВНИКИ</a:t>
            </a:r>
            <a:endParaRPr lang="ru-RU" b="1" dirty="0">
              <a:solidFill>
                <a:srgbClr val="FFFF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Comic Sans MS" pitchFamily="66" charset="0"/>
            </a:endParaRPr>
          </a:p>
        </p:txBody>
      </p:sp>
      <p:sp>
        <p:nvSpPr>
          <p:cNvPr id="15" name="Рамка 14"/>
          <p:cNvSpPr/>
          <p:nvPr/>
        </p:nvSpPr>
        <p:spPr>
          <a:xfrm>
            <a:off x="4572000" y="2071678"/>
            <a:ext cx="1908000" cy="972000"/>
          </a:xfrm>
          <a:prstGeom prst="frame">
            <a:avLst/>
          </a:prstGeom>
          <a:effectLst>
            <a:glow rad="101600">
              <a:srgbClr val="FF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FFFF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omic Sans MS" pitchFamily="66" charset="0"/>
              </a:rPr>
              <a:t>ДОВІДНИКИ</a:t>
            </a:r>
            <a:endParaRPr lang="ru-RU" b="1" dirty="0">
              <a:solidFill>
                <a:srgbClr val="FFFF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Comic Sans MS" pitchFamily="66" charset="0"/>
            </a:endParaRPr>
          </a:p>
        </p:txBody>
      </p:sp>
      <p:sp>
        <p:nvSpPr>
          <p:cNvPr id="16" name="Рамка 15"/>
          <p:cNvSpPr/>
          <p:nvPr/>
        </p:nvSpPr>
        <p:spPr>
          <a:xfrm>
            <a:off x="3357554" y="3214686"/>
            <a:ext cx="2556000" cy="1116000"/>
          </a:xfrm>
          <a:prstGeom prst="frame">
            <a:avLst/>
          </a:prstGeom>
          <a:effectLst>
            <a:glow rad="101600">
              <a:srgbClr val="FF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FFFF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omic Sans MS" pitchFamily="66" charset="0"/>
              </a:rPr>
              <a:t>ЕНЦИКЛОПЕДІЇ</a:t>
            </a:r>
            <a:endParaRPr lang="ru-RU" b="1" dirty="0">
              <a:solidFill>
                <a:srgbClr val="FFFF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Comic Sans MS" pitchFamily="66" charset="0"/>
            </a:endParaRPr>
          </a:p>
        </p:txBody>
      </p:sp>
      <p:sp>
        <p:nvSpPr>
          <p:cNvPr id="17" name="Выноска-облако 16"/>
          <p:cNvSpPr/>
          <p:nvPr/>
        </p:nvSpPr>
        <p:spPr>
          <a:xfrm>
            <a:off x="357158" y="2500306"/>
            <a:ext cx="1785950" cy="1764000"/>
          </a:xfrm>
          <a:prstGeom prst="cloudCallout">
            <a:avLst>
              <a:gd name="adj1" fmla="val 78509"/>
              <a:gd name="adj2" fmla="val -36842"/>
            </a:avLst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Выноска-облако 17"/>
          <p:cNvSpPr/>
          <p:nvPr/>
        </p:nvSpPr>
        <p:spPr>
          <a:xfrm>
            <a:off x="7000892" y="1857364"/>
            <a:ext cx="1785950" cy="1692000"/>
          </a:xfrm>
          <a:prstGeom prst="cloudCallout">
            <a:avLst>
              <a:gd name="adj1" fmla="val -75854"/>
              <a:gd name="adj2" fmla="val 1367"/>
            </a:avLst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Выноска-облако 18"/>
          <p:cNvSpPr/>
          <p:nvPr/>
        </p:nvSpPr>
        <p:spPr>
          <a:xfrm>
            <a:off x="6215074" y="4214818"/>
            <a:ext cx="1928826" cy="1836000"/>
          </a:xfrm>
          <a:prstGeom prst="cloudCallout">
            <a:avLst>
              <a:gd name="adj1" fmla="val -70221"/>
              <a:gd name="adj2" fmla="val -46940"/>
            </a:avLst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4116" name="Picture 5" descr="C:\Documents and Settings\Admin\Рабочий стол\Оздьон\Бібліотечні уроки\СОВА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688" y="4500563"/>
            <a:ext cx="10160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7" name="Picture 6" descr="C:\Documents and Settings\Admin\Рабочий стол\Оздьон\Бібліотечні уроки\vinni-puh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" y="2571750"/>
            <a:ext cx="1058863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C:\Documents and Settings\Admin\Рабочий стол\Оздьон\Бібліотечні уроки\ПЯТАК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9520" y="1857364"/>
            <a:ext cx="1076871" cy="154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06745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Книжки-чомучки живуть у будинку ДОВІДКОВОЇ ЛІТЕРАТУРИ,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		що у місті під назвою Бібліотека</a:t>
            </a:r>
            <a:endParaRPr lang="ru-RU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99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Оздьон\776102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5123" name="Picture 2" descr="C:\Documents and Settings\Admin\Рабочий стол\Оздьон\Бібліотечні уроки\vinni-puh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825" y="2630488"/>
            <a:ext cx="2493963" cy="356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ьная выноска 3"/>
          <p:cNvSpPr/>
          <p:nvPr/>
        </p:nvSpPr>
        <p:spPr>
          <a:xfrm rot="588594">
            <a:off x="3345259" y="1321578"/>
            <a:ext cx="5572196" cy="4214842"/>
          </a:xfrm>
          <a:prstGeom prst="wedgeEllipseCallout">
            <a:avLst>
              <a:gd name="adj1" fmla="val -56757"/>
              <a:gd name="adj2" fmla="val 34894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cap="all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350" b="1" cap="all" dirty="0">
                <a:solidFill>
                  <a:srgbClr val="FF0000"/>
                </a:solidFill>
                <a:latin typeface="Comic Sans MS" pitchFamily="66" charset="0"/>
              </a:rPr>
              <a:t>СловникИ</a:t>
            </a:r>
            <a:r>
              <a:rPr lang="uk-UA" sz="2350" dirty="0">
                <a:solidFill>
                  <a:schemeClr val="tx1"/>
                </a:solidFill>
                <a:latin typeface="Comic Sans MS" pitchFamily="66" charset="0"/>
              </a:rPr>
              <a:t> — </a:t>
            </a:r>
            <a:r>
              <a:rPr lang="uk-UA" sz="2350" dirty="0">
                <a:solidFill>
                  <a:schemeClr val="tx1"/>
                </a:solidFill>
                <a:latin typeface="Comic Sans MS" pitchFamily="66" charset="0"/>
              </a:rPr>
              <a:t>це </a:t>
            </a:r>
            <a:r>
              <a:rPr lang="uk-UA" sz="2350" dirty="0">
                <a:solidFill>
                  <a:schemeClr val="tx1"/>
                </a:solidFill>
                <a:latin typeface="Comic Sans MS" pitchFamily="66" charset="0"/>
              </a:rPr>
              <a:t>книги, які містять </a:t>
            </a:r>
            <a:r>
              <a:rPr lang="uk-UA" sz="2350" dirty="0">
                <a:solidFill>
                  <a:schemeClr val="tx1"/>
                </a:solidFill>
                <a:latin typeface="Comic Sans MS" pitchFamily="66" charset="0"/>
              </a:rPr>
              <a:t>у</a:t>
            </a:r>
            <a:r>
              <a:rPr lang="uk-UA" sz="235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uk-UA" sz="2350" dirty="0">
                <a:solidFill>
                  <a:schemeClr val="tx1"/>
                </a:solidFill>
                <a:latin typeface="Comic Sans MS" pitchFamily="66" charset="0"/>
              </a:rPr>
              <a:t>собі перелік слів, які розташовані у визначеному порядку </a:t>
            </a:r>
            <a:r>
              <a:rPr lang="uk-UA" sz="2350" dirty="0">
                <a:solidFill>
                  <a:schemeClr val="tx1"/>
                </a:solidFill>
                <a:latin typeface="Comic Sans MS" pitchFamily="66" charset="0"/>
              </a:rPr>
              <a:t>(за </a:t>
            </a:r>
            <a:r>
              <a:rPr lang="uk-UA" sz="2350" dirty="0">
                <a:solidFill>
                  <a:schemeClr val="tx1"/>
                </a:solidFill>
                <a:latin typeface="Comic Sans MS" pitchFamily="66" charset="0"/>
              </a:rPr>
              <a:t>алфавітом), з поясненням або перекладом з однієї мови на іншу</a:t>
            </a:r>
            <a:r>
              <a:rPr lang="uk-UA" sz="2350" dirty="0">
                <a:solidFill>
                  <a:schemeClr val="tx1"/>
                </a:solidFill>
                <a:latin typeface="Comic Sans MS" pitchFamily="66" charset="0"/>
              </a:rPr>
              <a:t>.</a:t>
            </a:r>
            <a:endParaRPr lang="ru-RU" sz="235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" name="Волна 1"/>
          <p:cNvSpPr/>
          <p:nvPr/>
        </p:nvSpPr>
        <p:spPr>
          <a:xfrm>
            <a:off x="-5323" y="0"/>
            <a:ext cx="4526880" cy="1650742"/>
          </a:xfrm>
          <a:prstGeom prst="wave">
            <a:avLst/>
          </a:prstGeom>
          <a:solidFill>
            <a:srgbClr val="0070C0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 w="900" cmpd="sng">
                  <a:solidFill>
                    <a:srgbClr val="FFCC66">
                      <a:alpha val="55000"/>
                    </a:srgbClr>
                  </a:solidFill>
                  <a:prstDash val="solid"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Давайте запитаємо у Вінні-Пуха,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 w="900" cmpd="sng">
                  <a:solidFill>
                    <a:srgbClr val="FFCC66">
                      <a:alpha val="55000"/>
                    </a:srgbClr>
                  </a:solidFill>
                  <a:prstDash val="solid"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що він знає про </a:t>
            </a:r>
            <a:r>
              <a:rPr lang="uk-UA" sz="2400" b="1" cap="all" dirty="0">
                <a:ln w="900" cmpd="sng">
                  <a:solidFill>
                    <a:srgbClr val="FFCC66">
                      <a:alpha val="55000"/>
                    </a:srgbClr>
                  </a:solidFill>
                  <a:prstDash val="solid"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словникИ</a:t>
            </a:r>
            <a:r>
              <a:rPr lang="uk-UA" sz="2400" b="1" dirty="0">
                <a:ln w="900" cmpd="sng">
                  <a:solidFill>
                    <a:srgbClr val="FFCC66">
                      <a:alpha val="55000"/>
                    </a:srgbClr>
                  </a:solidFill>
                  <a:prstDash val="solid"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?</a:t>
            </a:r>
            <a:endParaRPr lang="uk-UA" sz="2400" b="1" dirty="0">
              <a:ln w="900" cmpd="sng">
                <a:solidFill>
                  <a:srgbClr val="FFCC66">
                    <a:alpha val="55000"/>
                  </a:srgbClr>
                </a:solidFill>
                <a:prstDash val="solid"/>
              </a:ln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Оздьон\Бібліотечні уроки\нарцис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6" name="Овальная выноска 5"/>
          <p:cNvSpPr/>
          <p:nvPr/>
        </p:nvSpPr>
        <p:spPr>
          <a:xfrm>
            <a:off x="0" y="1785926"/>
            <a:ext cx="2736000" cy="1260000"/>
          </a:xfrm>
          <a:prstGeom prst="wedgeEllipseCallout">
            <a:avLst>
              <a:gd name="adj1" fmla="val 81425"/>
              <a:gd name="adj2" fmla="val 32172"/>
            </a:avLst>
          </a:prstGeom>
          <a:solidFill>
            <a:schemeClr val="accent6"/>
          </a:solidFill>
          <a:ln w="3175">
            <a:solidFill>
              <a:schemeClr val="bg2"/>
            </a:solidFill>
          </a:ln>
          <a:effectLst>
            <a:glow rad="101600">
              <a:srgbClr val="FFC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tx1"/>
                </a:solidFill>
                <a:latin typeface="Comic Sans MS" pitchFamily="66" charset="0"/>
              </a:rPr>
              <a:t>ПЕРЕКЛАДНІ</a:t>
            </a:r>
            <a:endParaRPr lang="uk-UA" sz="2000" b="1" dirty="0">
              <a:latin typeface="Comic Sans MS" pitchFamily="66" charset="0"/>
            </a:endParaRPr>
          </a:p>
        </p:txBody>
      </p:sp>
      <p:sp>
        <p:nvSpPr>
          <p:cNvPr id="11" name="Овальная выноска 10"/>
          <p:cNvSpPr/>
          <p:nvPr/>
        </p:nvSpPr>
        <p:spPr>
          <a:xfrm>
            <a:off x="4857752" y="357166"/>
            <a:ext cx="2736000" cy="1260000"/>
          </a:xfrm>
          <a:prstGeom prst="wedgeEllipseCallout">
            <a:avLst>
              <a:gd name="adj1" fmla="val -55751"/>
              <a:gd name="adj2" fmla="val 127489"/>
            </a:avLst>
          </a:prstGeom>
          <a:solidFill>
            <a:schemeClr val="accent4">
              <a:lumMod val="60000"/>
              <a:lumOff val="40000"/>
            </a:schemeClr>
          </a:solidFill>
          <a:ln w="3175">
            <a:solidFill>
              <a:schemeClr val="bg1"/>
            </a:solidFill>
          </a:ln>
          <a:effectLst>
            <a:glow rad="101600">
              <a:srgbClr val="FFCCFF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tx1"/>
                </a:solidFill>
                <a:latin typeface="Comic Sans MS" pitchFamily="66" charset="0"/>
              </a:rPr>
              <a:t>ТЛУМАЧНІ</a:t>
            </a:r>
            <a:endParaRPr lang="uk-UA" sz="2000" b="1" dirty="0">
              <a:latin typeface="Comic Sans MS" pitchFamily="66" charset="0"/>
            </a:endParaRPr>
          </a:p>
        </p:txBody>
      </p:sp>
      <p:sp>
        <p:nvSpPr>
          <p:cNvPr id="16" name="Овальная выноска 15"/>
          <p:cNvSpPr/>
          <p:nvPr/>
        </p:nvSpPr>
        <p:spPr>
          <a:xfrm>
            <a:off x="5857884" y="3357562"/>
            <a:ext cx="3286116" cy="1260000"/>
          </a:xfrm>
          <a:prstGeom prst="wedgeEllipseCallout">
            <a:avLst>
              <a:gd name="adj1" fmla="val -57009"/>
              <a:gd name="adj2" fmla="val -27402"/>
            </a:avLst>
          </a:prstGeom>
          <a:solidFill>
            <a:srgbClr val="FF0000"/>
          </a:solidFill>
          <a:ln w="3175">
            <a:solidFill>
              <a:schemeClr val="bg1"/>
            </a:solidFill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tx1"/>
                </a:solidFill>
                <a:latin typeface="Comic Sans MS" pitchFamily="66" charset="0"/>
              </a:rPr>
              <a:t>ЕТИМОЛОГІЧНІ</a:t>
            </a:r>
            <a:endParaRPr lang="uk-UA" sz="2000" b="1" dirty="0">
              <a:latin typeface="Comic Sans MS" pitchFamily="66" charset="0"/>
            </a:endParaRPr>
          </a:p>
        </p:txBody>
      </p:sp>
      <p:sp>
        <p:nvSpPr>
          <p:cNvPr id="17" name="Овальная выноска 16"/>
          <p:cNvSpPr/>
          <p:nvPr/>
        </p:nvSpPr>
        <p:spPr>
          <a:xfrm>
            <a:off x="6000760" y="5000636"/>
            <a:ext cx="2736000" cy="1260000"/>
          </a:xfrm>
          <a:prstGeom prst="wedgeEllipseCallout">
            <a:avLst>
              <a:gd name="adj1" fmla="val -91666"/>
              <a:gd name="adj2" fmla="val -145466"/>
            </a:avLst>
          </a:prstGeom>
          <a:solidFill>
            <a:srgbClr val="FFCCFF"/>
          </a:solidFill>
          <a:ln w="3175">
            <a:solidFill>
              <a:schemeClr val="bg1"/>
            </a:solidFill>
          </a:ln>
          <a:effectLst>
            <a:glow rad="101600">
              <a:srgbClr val="FFCCFF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tx1"/>
                </a:solidFill>
                <a:latin typeface="Comic Sans MS" pitchFamily="66" charset="0"/>
              </a:rPr>
              <a:t>СИНОНІМІВ</a:t>
            </a:r>
            <a:endParaRPr lang="uk-UA" sz="2000" b="1" dirty="0">
              <a:latin typeface="Comic Sans MS" pitchFamily="66" charset="0"/>
            </a:endParaRPr>
          </a:p>
        </p:txBody>
      </p:sp>
      <p:sp>
        <p:nvSpPr>
          <p:cNvPr id="18" name="Овальная выноска 17"/>
          <p:cNvSpPr/>
          <p:nvPr/>
        </p:nvSpPr>
        <p:spPr>
          <a:xfrm>
            <a:off x="285720" y="4929198"/>
            <a:ext cx="2736000" cy="1260000"/>
          </a:xfrm>
          <a:prstGeom prst="wedgeEllipseCallout">
            <a:avLst>
              <a:gd name="adj1" fmla="val 94894"/>
              <a:gd name="adj2" fmla="val -130302"/>
            </a:avLst>
          </a:prstGeom>
          <a:solidFill>
            <a:srgbClr val="FF9999"/>
          </a:solidFill>
          <a:ln w="3175">
            <a:solidFill>
              <a:schemeClr val="bg1"/>
            </a:solidFill>
          </a:ln>
          <a:effectLst>
            <a:glow rad="101600">
              <a:srgbClr val="FF9999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tx1"/>
                </a:solidFill>
                <a:latin typeface="Comic Sans MS" pitchFamily="66" charset="0"/>
              </a:rPr>
              <a:t>АНТОНІМІВ</a:t>
            </a:r>
            <a:endParaRPr lang="uk-UA" sz="2000" b="1" dirty="0">
              <a:latin typeface="Comic Sans MS" pitchFamily="66" charset="0"/>
            </a:endParaRPr>
          </a:p>
        </p:txBody>
      </p:sp>
      <p:sp>
        <p:nvSpPr>
          <p:cNvPr id="19" name="Овальная выноска 18"/>
          <p:cNvSpPr/>
          <p:nvPr/>
        </p:nvSpPr>
        <p:spPr>
          <a:xfrm>
            <a:off x="3143240" y="5357826"/>
            <a:ext cx="2736000" cy="1260000"/>
          </a:xfrm>
          <a:prstGeom prst="wedgeEllipseCallout">
            <a:avLst>
              <a:gd name="adj1" fmla="val -2876"/>
              <a:gd name="adj2" fmla="val -163880"/>
            </a:avLst>
          </a:prstGeom>
          <a:solidFill>
            <a:srgbClr val="CC0099"/>
          </a:solidFill>
          <a:ln w="3175">
            <a:solidFill>
              <a:schemeClr val="bg1"/>
            </a:solidFill>
          </a:ln>
          <a:effectLst>
            <a:glow rad="101600">
              <a:srgbClr val="CC0099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tx1"/>
                </a:solidFill>
                <a:latin typeface="Comic Sans MS" pitchFamily="66" charset="0"/>
              </a:rPr>
              <a:t>ПАРОНІМІВ</a:t>
            </a:r>
            <a:endParaRPr lang="uk-UA" sz="2000" b="1" dirty="0">
              <a:latin typeface="Comic Sans MS" pitchFamily="66" charset="0"/>
            </a:endParaRPr>
          </a:p>
        </p:txBody>
      </p:sp>
      <p:sp>
        <p:nvSpPr>
          <p:cNvPr id="20" name="Овальная выноска 19"/>
          <p:cNvSpPr/>
          <p:nvPr/>
        </p:nvSpPr>
        <p:spPr>
          <a:xfrm>
            <a:off x="0" y="3429000"/>
            <a:ext cx="3164628" cy="1260000"/>
          </a:xfrm>
          <a:prstGeom prst="wedgeEllipseCallout">
            <a:avLst>
              <a:gd name="adj1" fmla="val 63263"/>
              <a:gd name="adj2" fmla="val -39317"/>
            </a:avLst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bg1"/>
            </a:solidFill>
          </a:ln>
          <a:effectLst>
            <a:glow rad="101600">
              <a:schemeClr val="tx2">
                <a:lumMod val="40000"/>
                <a:lumOff val="6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tx1"/>
                </a:solidFill>
                <a:latin typeface="Comic Sans MS" pitchFamily="66" charset="0"/>
              </a:rPr>
              <a:t>ОРФОГРАФІЧНІ</a:t>
            </a:r>
            <a:endParaRPr lang="uk-UA" sz="2000" b="1" dirty="0">
              <a:latin typeface="Comic Sans MS" pitchFamily="66" charset="0"/>
            </a:endParaRPr>
          </a:p>
        </p:txBody>
      </p:sp>
      <p:sp>
        <p:nvSpPr>
          <p:cNvPr id="21" name="Овальная выноска 20"/>
          <p:cNvSpPr/>
          <p:nvPr/>
        </p:nvSpPr>
        <p:spPr>
          <a:xfrm>
            <a:off x="6072198" y="1714488"/>
            <a:ext cx="2736000" cy="1260000"/>
          </a:xfrm>
          <a:prstGeom prst="wedgeEllipseCallout">
            <a:avLst>
              <a:gd name="adj1" fmla="val -71713"/>
              <a:gd name="adj2" fmla="val 41920"/>
            </a:avLst>
          </a:prstGeom>
          <a:solidFill>
            <a:srgbClr val="00B0F0"/>
          </a:solidFill>
          <a:ln w="3175"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tx1"/>
                </a:solidFill>
                <a:latin typeface="Comic Sans MS" pitchFamily="66" charset="0"/>
              </a:rPr>
              <a:t>ОРФОЕПІЧНІ</a:t>
            </a:r>
            <a:endParaRPr lang="uk-UA" sz="2000" b="1" dirty="0">
              <a:latin typeface="Comic Sans MS" pitchFamily="66" charset="0"/>
            </a:endParaRPr>
          </a:p>
        </p:txBody>
      </p:sp>
      <p:sp>
        <p:nvSpPr>
          <p:cNvPr id="22" name="Овальная выноска 21"/>
          <p:cNvSpPr/>
          <p:nvPr/>
        </p:nvSpPr>
        <p:spPr>
          <a:xfrm>
            <a:off x="1142976" y="285728"/>
            <a:ext cx="3500462" cy="1260000"/>
          </a:xfrm>
          <a:prstGeom prst="wedgeEllipseCallout">
            <a:avLst>
              <a:gd name="adj1" fmla="val 28682"/>
              <a:gd name="adj2" fmla="val 138321"/>
            </a:avLst>
          </a:prstGeom>
          <a:solidFill>
            <a:schemeClr val="accent3"/>
          </a:solidFill>
          <a:ln w="3175">
            <a:solidFill>
              <a:schemeClr val="bg1"/>
            </a:solidFill>
          </a:ln>
          <a:effectLst>
            <a:glow rad="101600">
              <a:schemeClr val="accent3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tx1"/>
                </a:solidFill>
                <a:latin typeface="Comic Sans MS" pitchFamily="66" charset="0"/>
              </a:rPr>
              <a:t>ФРАЗЕОЛОГІЧНІ</a:t>
            </a:r>
            <a:endParaRPr lang="uk-UA" sz="2000" b="1" dirty="0">
              <a:latin typeface="Comic Sans MS" pitchFamily="66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2857520" y="2010075"/>
            <a:ext cx="3143240" cy="207170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ln>
                  <a:solidFill>
                    <a:schemeClr val="bg1"/>
                  </a:solidFill>
                </a:ln>
                <a:solidFill>
                  <a:srgbClr val="0033CC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СЛОВНИКИ поділяють на:</a:t>
            </a:r>
            <a:endParaRPr lang="uk-UA" sz="2800" b="1" dirty="0">
              <a:ln>
                <a:solidFill>
                  <a:schemeClr val="bg1"/>
                </a:solidFill>
              </a:ln>
              <a:solidFill>
                <a:srgbClr val="0033CC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Рабочий стол\Оздьон\Бібліотечні уроки\0_63816_fba9ce75_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7" descr="C:\Documents and Settings\Admin\Рабочий стол\Оздьон\Бібліотечні уроки\Копия 0_63816_fba9ce75_L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75" y="5500688"/>
            <a:ext cx="127317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C:\Documents and Settings\Admin\Рабочий стол\Оздьон\Бібліотечні уроки\Копия 0_63816_fba9ce75_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4143380"/>
            <a:ext cx="1375658" cy="93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3" name="Picture 3" descr="C:\Documents and Settings\Admin\Рабочий стол\Оздьон\Бібліотечні уроки\ПЯТАК.png"/>
          <p:cNvPicPr>
            <a:picLocks noChangeAspect="1" noChangeArrowheads="1"/>
          </p:cNvPicPr>
          <p:nvPr/>
        </p:nvPicPr>
        <p:blipFill>
          <a:blip r:embed="rId4"/>
          <a:srcRect l="3802" t="2646" b="2103"/>
          <a:stretch>
            <a:fillRect/>
          </a:stretch>
        </p:blipFill>
        <p:spPr bwMode="auto">
          <a:xfrm>
            <a:off x="5143500" y="2571750"/>
            <a:ext cx="18065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вальная выноска 9"/>
          <p:cNvSpPr/>
          <p:nvPr/>
        </p:nvSpPr>
        <p:spPr>
          <a:xfrm>
            <a:off x="357158" y="2071678"/>
            <a:ext cx="4500594" cy="3429024"/>
          </a:xfrm>
          <a:prstGeom prst="wedgeEllipseCallout">
            <a:avLst>
              <a:gd name="adj1" fmla="val 65505"/>
              <a:gd name="adj2" fmla="val 13542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200" b="1" cap="all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cap="all" dirty="0">
                <a:solidFill>
                  <a:srgbClr val="FF0000"/>
                </a:solidFill>
                <a:latin typeface="Comic Sans MS" pitchFamily="66" charset="0"/>
              </a:rPr>
              <a:t>ДовідникИ</a:t>
            </a:r>
            <a:r>
              <a:rPr lang="uk-UA" sz="2400" b="1" cap="all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uk-UA" sz="2400" b="1" dirty="0">
                <a:solidFill>
                  <a:schemeClr val="tx1"/>
                </a:solidFill>
                <a:latin typeface="Comic Sans MS" pitchFamily="66" charset="0"/>
                <a:cs typeface="Times New Roman"/>
              </a:rPr>
              <a:t>─</a:t>
            </a:r>
            <a:r>
              <a:rPr lang="uk-UA" sz="24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uk-UA" sz="2400" dirty="0">
                <a:solidFill>
                  <a:schemeClr val="tx1"/>
                </a:solidFill>
                <a:latin typeface="Comic Sans MS" pitchFamily="66" charset="0"/>
              </a:rPr>
              <a:t>це видання (книги), що містять короткі відомості з певних галузей науки, професій тощо.</a:t>
            </a:r>
          </a:p>
        </p:txBody>
      </p:sp>
      <p:sp>
        <p:nvSpPr>
          <p:cNvPr id="2" name="Волна 1"/>
          <p:cNvSpPr/>
          <p:nvPr/>
        </p:nvSpPr>
        <p:spPr>
          <a:xfrm>
            <a:off x="5286375" y="0"/>
            <a:ext cx="3857625" cy="1368425"/>
          </a:xfrm>
          <a:prstGeom prst="wave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bg1"/>
                </a:solidFill>
                <a:latin typeface="Comic Sans MS" pitchFamily="66" charset="0"/>
              </a:rPr>
              <a:t>П’ятачок добре знає усе про </a:t>
            </a:r>
            <a:r>
              <a:rPr lang="uk-UA" sz="2000" b="1" cap="all" dirty="0">
                <a:solidFill>
                  <a:schemeClr val="bg1"/>
                </a:solidFill>
                <a:latin typeface="Comic Sans MS" pitchFamily="66" charset="0"/>
              </a:rPr>
              <a:t>довідники</a:t>
            </a:r>
            <a:endParaRPr lang="ru-RU" sz="2000" b="1" cap="all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Оздьон\Бібліотечні уроки\fon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2767720" y="3357562"/>
            <a:ext cx="263084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+mn-cs"/>
              </a:rPr>
              <a:t>МАТЕМАТИКА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2662" y="2928934"/>
            <a:ext cx="189667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+mn-cs"/>
              </a:rPr>
              <a:t>ПРИРОДА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82893" y="3786190"/>
            <a:ext cx="289855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+mn-cs"/>
              </a:rPr>
              <a:t>ІНФОРМАТИКА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9300" y="4714884"/>
            <a:ext cx="292419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+mn-cs"/>
              </a:rPr>
              <a:t>ДЛЯ ШКОЛЯРІВ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23392" y="5143512"/>
            <a:ext cx="255550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+mn-cs"/>
              </a:rPr>
              <a:t>ДЛЯ БАТЬКІВ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01044" y="6000768"/>
            <a:ext cx="204254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+mn-cs"/>
              </a:rPr>
              <a:t>ПРОФЕСІЙ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72198" y="6000768"/>
            <a:ext cx="113845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+mn-cs"/>
              </a:rPr>
              <a:t>ЛІКІВ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2197399" y="138159"/>
            <a:ext cx="4248000" cy="2124000"/>
          </a:xfrm>
          <a:prstGeom prst="ellipse">
            <a:avLst/>
          </a:prstGeom>
          <a:solidFill>
            <a:srgbClr val="FFCC66"/>
          </a:solidFill>
          <a:ln>
            <a:solidFill>
              <a:srgbClr val="FFCC66"/>
            </a:solidFill>
          </a:ln>
          <a:effectLst>
            <a:glow rad="228600">
              <a:srgbClr val="FFCC66">
                <a:alpha val="40000"/>
              </a:srgb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rgbClr val="0066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Довідники поділяють за змістом та читацьким призначенням. </a:t>
            </a:r>
            <a:r>
              <a:rPr lang="uk-UA" sz="2000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Наприклад:</a:t>
            </a:r>
            <a:endParaRPr lang="ru-RU" sz="2000" dirty="0">
              <a:solidFill>
                <a:srgbClr val="FF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5" descr="C:\Documents and Settings\Admin\Рабочий стол\Оздьон\Бібліотечні уроки\detskie-domiki-dlya-ig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10" descr="C:\Documents and Settings\Admin\Рабочий стол\Оздьон\Бібліотечні уроки\СОВ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4446588"/>
            <a:ext cx="2001838" cy="241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Выноска-облако 19"/>
          <p:cNvSpPr/>
          <p:nvPr/>
        </p:nvSpPr>
        <p:spPr>
          <a:xfrm>
            <a:off x="2286000" y="2286000"/>
            <a:ext cx="2071688" cy="1857375"/>
          </a:xfrm>
          <a:prstGeom prst="cloudCallout">
            <a:avLst>
              <a:gd name="adj1" fmla="val 31395"/>
              <a:gd name="adj2" fmla="val 22868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Выноска-облако 18"/>
          <p:cNvSpPr/>
          <p:nvPr/>
        </p:nvSpPr>
        <p:spPr>
          <a:xfrm>
            <a:off x="1357313" y="1000125"/>
            <a:ext cx="2071687" cy="1857375"/>
          </a:xfrm>
          <a:prstGeom prst="cloudCallout">
            <a:avLst>
              <a:gd name="adj1" fmla="val 31395"/>
              <a:gd name="adj2" fmla="val 22868"/>
            </a:avLst>
          </a:prstGeom>
          <a:solidFill>
            <a:srgbClr val="00CC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Выноска-облако 15"/>
          <p:cNvSpPr/>
          <p:nvPr/>
        </p:nvSpPr>
        <p:spPr>
          <a:xfrm>
            <a:off x="-142908" y="0"/>
            <a:ext cx="9286908" cy="5429264"/>
          </a:xfrm>
          <a:prstGeom prst="cloudCallout">
            <a:avLst>
              <a:gd name="adj1" fmla="val 17674"/>
              <a:gd name="adj2" fmla="val 62360"/>
            </a:avLst>
          </a:prstGeom>
          <a:gradFill flip="none" rotWithShape="1">
            <a:gsLst>
              <a:gs pos="0">
                <a:srgbClr val="99FF33">
                  <a:shade val="30000"/>
                  <a:satMod val="115000"/>
                </a:srgbClr>
              </a:gs>
              <a:gs pos="50000">
                <a:srgbClr val="99FF33">
                  <a:shade val="67500"/>
                  <a:satMod val="115000"/>
                </a:srgbClr>
              </a:gs>
              <a:gs pos="100000">
                <a:srgbClr val="99FF33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  <a:effectLst>
            <a:glow rad="101600">
              <a:srgbClr val="0099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cap="all" dirty="0">
                <a:solidFill>
                  <a:srgbClr val="FF0000"/>
                </a:solidFill>
                <a:latin typeface="Comic Sans MS" pitchFamily="66" charset="0"/>
              </a:rPr>
              <a:t>Енциклопедії</a:t>
            </a:r>
            <a:r>
              <a:rPr lang="uk-UA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uk-UA" sz="2400" b="1" dirty="0">
                <a:solidFill>
                  <a:schemeClr val="tx1"/>
                </a:solidFill>
                <a:latin typeface="Comic Sans MS" pitchFamily="66" charset="0"/>
                <a:cs typeface="Times New Roman"/>
              </a:rPr>
              <a:t>─</a:t>
            </a:r>
            <a:r>
              <a:rPr lang="uk-UA" sz="2400" b="1" dirty="0">
                <a:solidFill>
                  <a:schemeClr val="tx1"/>
                </a:solidFill>
                <a:latin typeface="Comic Sans MS" pitchFamily="66" charset="0"/>
              </a:rPr>
              <a:t> це найбільші за обсягом наукові або науково-популярні довідкові видання, які</a:t>
            </a:r>
            <a:r>
              <a:rPr lang="en-US" sz="24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uk-UA" sz="2400" b="1" dirty="0">
                <a:solidFill>
                  <a:schemeClr val="tx1"/>
                </a:solidFill>
                <a:latin typeface="Comic Sans MS" pitchFamily="66" charset="0"/>
              </a:rPr>
              <a:t>містять найістотнішу</a:t>
            </a:r>
            <a:r>
              <a:rPr lang="en-US" sz="24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uk-UA" sz="2400" b="1" dirty="0">
                <a:solidFill>
                  <a:schemeClr val="tx1"/>
                </a:solidFill>
                <a:latin typeface="Comic Sans MS" pitchFamily="66" charset="0"/>
              </a:rPr>
              <a:t>інформацію з усіх або окремих галузей знань та практичної діяльності.</a:t>
            </a:r>
            <a:endParaRPr lang="ru-RU" sz="2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026" name="Picture 2" descr="C:\Documents and Settings\Admin\Мои документы\Оздьон\Довідкова література\9813936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18063" y="4322763"/>
            <a:ext cx="2098675" cy="2214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Волна 2"/>
          <p:cNvSpPr/>
          <p:nvPr/>
        </p:nvSpPr>
        <p:spPr>
          <a:xfrm>
            <a:off x="5220072" y="0"/>
            <a:ext cx="3923928" cy="1484784"/>
          </a:xfrm>
          <a:prstGeom prst="wave">
            <a:avLst>
              <a:gd name="adj1" fmla="val 13498"/>
              <a:gd name="adj2" fmla="val -833"/>
            </a:avLst>
          </a:prstGeom>
          <a:solidFill>
            <a:srgbClr val="FF5050"/>
          </a:solidFill>
          <a:ln>
            <a:solidFill>
              <a:srgbClr val="FF5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rgbClr val="FFCC66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Що таке ЕНЦИКЛОПЕДІЇ,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rgbClr val="FFCC66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знає тільки мудра Сова!</a:t>
            </a:r>
            <a:endParaRPr lang="ru-RU" sz="2000" b="1" dirty="0">
              <a:solidFill>
                <a:srgbClr val="FFCC66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Admin\Мои документы\Оздьон\Бібліотечні уроки\1 фон (2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071669" y="571480"/>
            <a:ext cx="5524435" cy="138499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+mn-cs"/>
              </a:rPr>
              <a:t>ЕНЦИКЛОПЕДІЇ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ln w="11430"/>
                <a:solidFill>
                  <a:srgbClr val="99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+mn-cs"/>
              </a:rPr>
              <a:t>поділяються:</a:t>
            </a:r>
            <a:endParaRPr lang="ru-RU" sz="3600" b="1" dirty="0">
              <a:ln w="11430"/>
              <a:solidFill>
                <a:srgbClr val="9966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4143380"/>
            <a:ext cx="2249845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за об’ємом інформації: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43504" y="2000240"/>
            <a:ext cx="2159630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за структурою:</a:t>
            </a:r>
          </a:p>
        </p:txBody>
      </p:sp>
      <p:sp>
        <p:nvSpPr>
          <p:cNvPr id="7" name="Овал 6"/>
          <p:cNvSpPr/>
          <p:nvPr/>
        </p:nvSpPr>
        <p:spPr>
          <a:xfrm>
            <a:off x="2714612" y="2857496"/>
            <a:ext cx="1800000" cy="857256"/>
          </a:xfrm>
          <a:prstGeom prst="ellipse">
            <a:avLst/>
          </a:prstGeom>
          <a:solidFill>
            <a:schemeClr val="bg1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rgbClr val="00CC00"/>
                </a:solidFill>
              </a:rPr>
              <a:t>для дітей</a:t>
            </a:r>
            <a:endParaRPr lang="ru-RU" sz="2000" b="1" dirty="0">
              <a:solidFill>
                <a:srgbClr val="00CC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214414" y="2857496"/>
            <a:ext cx="1800000" cy="1044000"/>
          </a:xfrm>
          <a:prstGeom prst="ellipse">
            <a:avLst/>
          </a:prstGeom>
          <a:solidFill>
            <a:schemeClr val="bg1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rgbClr val="0070C0"/>
                </a:solidFill>
              </a:rPr>
              <a:t>для дорослих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000628" y="3000372"/>
            <a:ext cx="2376562" cy="714380"/>
          </a:xfrm>
          <a:prstGeom prst="ellipse">
            <a:avLst/>
          </a:prstGeom>
          <a:solidFill>
            <a:schemeClr val="bg1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rgbClr val="FF6600"/>
                </a:solidFill>
              </a:rPr>
              <a:t>систематичні</a:t>
            </a:r>
            <a:endParaRPr lang="ru-RU" sz="2000" b="1" dirty="0">
              <a:solidFill>
                <a:srgbClr val="FF66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214942" y="2500306"/>
            <a:ext cx="1928826" cy="642942"/>
          </a:xfrm>
          <a:prstGeom prst="ellipse">
            <a:avLst/>
          </a:prstGeom>
          <a:solidFill>
            <a:schemeClr val="bg1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rgbClr val="66FFFF"/>
                </a:solidFill>
              </a:rPr>
              <a:t>алфавітні</a:t>
            </a:r>
            <a:endParaRPr lang="ru-RU" sz="2000" b="1" dirty="0">
              <a:solidFill>
                <a:srgbClr val="66FF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14480" y="1928802"/>
            <a:ext cx="2249845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за читацьким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призначенням: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072066" y="4000504"/>
            <a:ext cx="2249845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за змістом:</a:t>
            </a:r>
          </a:p>
        </p:txBody>
      </p:sp>
      <p:sp>
        <p:nvSpPr>
          <p:cNvPr id="15" name="Овал 14"/>
          <p:cNvSpPr/>
          <p:nvPr/>
        </p:nvSpPr>
        <p:spPr>
          <a:xfrm>
            <a:off x="1500166" y="5143512"/>
            <a:ext cx="1800000" cy="714380"/>
          </a:xfrm>
          <a:prstGeom prst="ellipse">
            <a:avLst/>
          </a:prstGeo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rgbClr val="CC3300"/>
                </a:solidFill>
              </a:rPr>
              <a:t>великі</a:t>
            </a:r>
            <a:endParaRPr lang="ru-RU" sz="2400" b="1" dirty="0">
              <a:solidFill>
                <a:srgbClr val="CC330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500298" y="5572140"/>
            <a:ext cx="1800000" cy="714380"/>
          </a:xfrm>
          <a:prstGeom prst="ellipse">
            <a:avLst/>
          </a:prstGeo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rgbClr val="3399FF"/>
                </a:solidFill>
              </a:rPr>
              <a:t>малі</a:t>
            </a:r>
            <a:endParaRPr lang="ru-RU" sz="2400" b="1" dirty="0">
              <a:solidFill>
                <a:srgbClr val="3399FF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071538" y="5786454"/>
            <a:ext cx="1800000" cy="714380"/>
          </a:xfrm>
          <a:prstGeom prst="ellipse">
            <a:avLst/>
          </a:prstGeo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rgbClr val="FF9933"/>
                </a:solidFill>
              </a:rPr>
              <a:t>короткі</a:t>
            </a:r>
            <a:endParaRPr lang="ru-RU" sz="2400" b="1" dirty="0">
              <a:solidFill>
                <a:srgbClr val="FF9933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214810" y="4429132"/>
            <a:ext cx="2286016" cy="500066"/>
          </a:xfrm>
          <a:prstGeom prst="ellipse">
            <a:avLst/>
          </a:prstGeom>
          <a:solidFill>
            <a:schemeClr val="bg1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rgbClr val="CC0066"/>
                </a:solidFill>
              </a:rPr>
              <a:t>універсальні</a:t>
            </a:r>
            <a:endParaRPr lang="ru-RU" sz="2400" b="1" dirty="0">
              <a:solidFill>
                <a:srgbClr val="CC0066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143636" y="4643446"/>
            <a:ext cx="1857388" cy="500066"/>
          </a:xfrm>
          <a:prstGeom prst="ellipse">
            <a:avLst/>
          </a:prstGeom>
          <a:solidFill>
            <a:schemeClr val="bg1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rgbClr val="9999FF"/>
                </a:solidFill>
              </a:rPr>
              <a:t>галузеві</a:t>
            </a:r>
            <a:endParaRPr lang="ru-RU" sz="2400" b="1" dirty="0">
              <a:solidFill>
                <a:srgbClr val="9999FF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4357686" y="4857760"/>
            <a:ext cx="2214578" cy="500066"/>
          </a:xfrm>
          <a:prstGeom prst="ellipse">
            <a:avLst/>
          </a:prstGeom>
          <a:solidFill>
            <a:schemeClr val="bg1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rgbClr val="009900"/>
                </a:solidFill>
              </a:rPr>
              <a:t>національні</a:t>
            </a:r>
            <a:endParaRPr lang="ru-RU" sz="2400" b="1" dirty="0">
              <a:solidFill>
                <a:srgbClr val="009900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6143636" y="5072074"/>
            <a:ext cx="2071702" cy="500066"/>
          </a:xfrm>
          <a:prstGeom prst="ellipse">
            <a:avLst/>
          </a:prstGeom>
          <a:solidFill>
            <a:schemeClr val="bg1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rgbClr val="FF66FF"/>
                </a:solidFill>
              </a:rPr>
              <a:t>регіональні</a:t>
            </a:r>
            <a:endParaRPr lang="ru-RU" sz="2400" b="1" dirty="0">
              <a:solidFill>
                <a:srgbClr val="FF66FF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4500562" y="5357826"/>
            <a:ext cx="2071702" cy="500066"/>
          </a:xfrm>
          <a:prstGeom prst="ellipse">
            <a:avLst/>
          </a:prstGeom>
          <a:solidFill>
            <a:schemeClr val="bg1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rgbClr val="FFCC00"/>
                </a:solidFill>
              </a:rPr>
              <a:t>тематичні</a:t>
            </a:r>
            <a:endParaRPr lang="ru-RU" sz="2400" b="1" dirty="0">
              <a:solidFill>
                <a:srgbClr val="FFCC00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6072198" y="5572140"/>
            <a:ext cx="2014314" cy="500066"/>
          </a:xfrm>
          <a:prstGeom prst="ellipse">
            <a:avLst/>
          </a:prstGeom>
          <a:solidFill>
            <a:schemeClr val="bg1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rgbClr val="0033CC"/>
                </a:solidFill>
              </a:rPr>
              <a:t>проблемні</a:t>
            </a:r>
            <a:endParaRPr lang="ru-RU" sz="2400" b="1" dirty="0">
              <a:solidFill>
                <a:srgbClr val="0033CC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4714876" y="5929330"/>
            <a:ext cx="2085752" cy="500066"/>
          </a:xfrm>
          <a:prstGeom prst="ellipse">
            <a:avLst/>
          </a:prstGeom>
          <a:solidFill>
            <a:schemeClr val="bg1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rgbClr val="6600CC"/>
                </a:solidFill>
              </a:rPr>
              <a:t>біографічні</a:t>
            </a:r>
            <a:endParaRPr lang="ru-RU" sz="2400" b="1" dirty="0">
              <a:solidFill>
                <a:srgbClr val="6600CC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Книжки-Чомусики">
  <a:themeElements>
    <a:clrScheme name="Стандартная">
      <a:dk1>
        <a:sysClr val="windowText" lastClr="000000"/>
      </a:dk1>
      <a:lt1>
        <a:sysClr val="window" lastClr="DFF4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Книжки-Чомусики</Template>
  <TotalTime>1</TotalTime>
  <Words>246</Words>
  <Application>Microsoft Office PowerPoint</Application>
  <PresentationFormat>Экран (4:3)</PresentationFormat>
  <Paragraphs>65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Calibri</vt:lpstr>
      <vt:lpstr>Arial</vt:lpstr>
      <vt:lpstr>Comic Sans MS</vt:lpstr>
      <vt:lpstr>Times New Roman</vt:lpstr>
      <vt:lpstr>Книжки-Чомусики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</cp:revision>
  <dcterms:created xsi:type="dcterms:W3CDTF">2013-09-12T08:41:06Z</dcterms:created>
  <dcterms:modified xsi:type="dcterms:W3CDTF">2013-09-12T08:42:14Z</dcterms:modified>
</cp:coreProperties>
</file>