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1" r:id="rId7"/>
    <p:sldId id="273" r:id="rId8"/>
    <p:sldId id="262" r:id="rId9"/>
    <p:sldId id="266" r:id="rId10"/>
    <p:sldId id="268" r:id="rId11"/>
    <p:sldId id="269" r:id="rId12"/>
    <p:sldId id="271" r:id="rId13"/>
    <p:sldId id="267" r:id="rId14"/>
    <p:sldId id="270" r:id="rId15"/>
    <p:sldId id="272" r:id="rId16"/>
    <p:sldId id="274" r:id="rId17"/>
    <p:sldId id="264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0066FF"/>
    <a:srgbClr val="990033"/>
    <a:srgbClr val="FFFF00"/>
    <a:srgbClr val="0033CC"/>
    <a:srgbClr val="9900FF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8" autoAdjust="0"/>
    <p:restoredTop sz="94660"/>
  </p:normalViewPr>
  <p:slideViewPr>
    <p:cSldViewPr>
      <p:cViewPr varScale="1">
        <p:scale>
          <a:sx n="62" d="100"/>
          <a:sy n="62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7D309-8120-4AF1-8D34-CC7BD8004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D07F5-B2E0-471F-8723-D8664ADA6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E08E-25C2-4BFB-BD7F-DBBD66EDEE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6B57A-030F-4B76-B8CF-DBE7D2951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7999C-82C9-4468-AEED-3AC240F21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3D494-0501-43EB-B330-A387EE1C9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DF155-5164-4EB5-BD71-589BA99976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14D93-7E2C-4A80-BCAF-750D4E315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2092F-024A-4449-92D6-04496F197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54F3-F3D7-4CD8-BB67-3CC05D8DF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E263B-8969-4728-A8D2-A880062FF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C4BAA9-0012-48EB-82FF-D0957BA16A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ld"/>
    <p:sndAc>
      <p:stSnd>
        <p:snd r:embed="rId13" name="chimes.wav" builtIn="1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gif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4.png"/><Relationship Id="rId9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4419600"/>
            <a:ext cx="6477000" cy="1325563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2400" b="1" i="1">
                <a:solidFill>
                  <a:srgbClr val="0033CC"/>
                </a:solidFill>
              </a:rPr>
              <a:t>РОЗРОБИЛА завідуюча бібліотекою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2800" b="1" i="1">
                <a:solidFill>
                  <a:srgbClr val="0033CC"/>
                </a:solidFill>
              </a:rPr>
              <a:t> </a:t>
            </a:r>
            <a:r>
              <a:rPr lang="uk-UA" sz="2400" b="1" i="1">
                <a:solidFill>
                  <a:srgbClr val="0033CC"/>
                </a:solidFill>
              </a:rPr>
              <a:t>Таранова Світлана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2400" b="1" i="1">
                <a:solidFill>
                  <a:srgbClr val="0033CC"/>
                </a:solidFill>
              </a:rPr>
              <a:t> Мартенівна </a:t>
            </a:r>
            <a:endParaRPr lang="ru-RU" sz="2400" b="1" i="1">
              <a:solidFill>
                <a:srgbClr val="0033CC"/>
              </a:solidFill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2895600" y="1219200"/>
            <a:ext cx="609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atang"/>
              </a:rPr>
              <a:t>ЕЛЕКТРОННА  ВИСТАВКА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3048000" y="2667000"/>
            <a:ext cx="5867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FF33CC">
                      <a:alpha val="80000"/>
                    </a:srgbClr>
                  </a:outerShdw>
                </a:effectLst>
                <a:latin typeface="Mistral"/>
              </a:rPr>
              <a:t>В.З.Нестайко.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FF33CC">
                      <a:alpha val="80000"/>
                    </a:srgbClr>
                  </a:outerShdw>
                </a:effectLst>
                <a:latin typeface="Mistral"/>
              </a:rPr>
              <a:t>ДИТИНСТВО - ЧУДОВА КРАЇНА...</a:t>
            </a:r>
          </a:p>
        </p:txBody>
      </p:sp>
      <p:sp>
        <p:nvSpPr>
          <p:cNvPr id="25609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71800" y="2057400"/>
            <a:ext cx="5943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Gungsuh"/>
              </a:rPr>
              <a:t>До 80-річчя українського дитячого письменника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438400" y="5943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0033CC"/>
                </a:solidFill>
                <a:latin typeface="Mistral" pitchFamily="66" charset="0"/>
              </a:rPr>
              <a:t>м. Донецьк -  </a:t>
            </a:r>
            <a:r>
              <a:rPr lang="uk-UA" sz="2400" b="1" i="1">
                <a:solidFill>
                  <a:srgbClr val="0033CC"/>
                </a:solidFill>
                <a:latin typeface="Georgia" pitchFamily="18" charset="0"/>
              </a:rPr>
              <a:t>2010</a:t>
            </a:r>
            <a:endParaRPr lang="ru-RU" sz="2400" b="1" i="1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590800" y="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uk-UA" sz="1600" b="1">
                <a:solidFill>
                  <a:srgbClr val="0000CC"/>
                </a:solidFill>
                <a:latin typeface="Georgia" pitchFamily="18" charset="0"/>
              </a:rPr>
              <a:t>МІНІСТЕРСТВО ОСВІТИ І НАУКИ УКРАЇНИ</a:t>
            </a:r>
            <a:br>
              <a:rPr lang="uk-UA" sz="1600" b="1">
                <a:solidFill>
                  <a:srgbClr val="0000CC"/>
                </a:solidFill>
                <a:latin typeface="Georgia" pitchFamily="18" charset="0"/>
              </a:rPr>
            </a:br>
            <a:r>
              <a:rPr lang="uk-UA" sz="1600" b="1">
                <a:solidFill>
                  <a:srgbClr val="0000CC"/>
                </a:solidFill>
                <a:latin typeface="Georgia" pitchFamily="18" charset="0"/>
              </a:rPr>
              <a:t>ДОНЕЦЬКА МІСЬКА РАДА В М. ДОНЕЦЬК</a:t>
            </a:r>
            <a:br>
              <a:rPr lang="uk-UA" sz="1600" b="1">
                <a:solidFill>
                  <a:srgbClr val="0000CC"/>
                </a:solidFill>
                <a:latin typeface="Georgia" pitchFamily="18" charset="0"/>
              </a:rPr>
            </a:br>
            <a:r>
              <a:rPr lang="uk-UA" sz="1600" b="1">
                <a:solidFill>
                  <a:srgbClr val="0000CC"/>
                </a:solidFill>
                <a:latin typeface="Georgia" pitchFamily="18" charset="0"/>
              </a:rPr>
              <a:t>ДОНЕЦЬКА ЗАГАЛЬНООСВІТНЯ ШКОЛА І – ІІІ СТУПЕНІВ  № </a:t>
            </a:r>
            <a:r>
              <a:rPr lang="uk-UA" sz="2000" b="1">
                <a:solidFill>
                  <a:srgbClr val="0000CC"/>
                </a:solidFill>
                <a:latin typeface="Mistral" pitchFamily="66" charset="0"/>
              </a:rPr>
              <a:t>49</a:t>
            </a:r>
            <a:endParaRPr lang="ru-RU" sz="4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>
                <a:gamma/>
                <a:shade val="46275"/>
                <a:invGamma/>
              </a:srgbClr>
            </a:gs>
            <a:gs pos="50000">
              <a:srgbClr val="FF33CC"/>
            </a:gs>
            <a:gs pos="100000">
              <a:srgbClr val="FF33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book_cover_25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"/>
            <a:ext cx="1866900" cy="2886075"/>
          </a:xfrm>
          <a:prstGeom prst="rect">
            <a:avLst/>
          </a:prstGeom>
          <a:noFill/>
        </p:spPr>
      </p:pic>
      <p:pic>
        <p:nvPicPr>
          <p:cNvPr id="17414" name="Picture 6" descr="book_cover_52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1000"/>
            <a:ext cx="1866900" cy="2895600"/>
          </a:xfrm>
          <a:prstGeom prst="rect">
            <a:avLst/>
          </a:prstGeom>
          <a:noFill/>
        </p:spPr>
      </p:pic>
      <p:pic>
        <p:nvPicPr>
          <p:cNvPr id="17415" name="Picture 7" descr="nestajko"/>
          <p:cNvPicPr>
            <a:picLocks noChangeAspect="1" noChangeArrowheads="1"/>
          </p:cNvPicPr>
          <p:nvPr/>
        </p:nvPicPr>
        <p:blipFill>
          <a:blip r:embed="rId5"/>
          <a:srcRect l="3841" t="2541" r="160"/>
          <a:stretch>
            <a:fillRect/>
          </a:stretch>
        </p:blipFill>
        <p:spPr bwMode="auto">
          <a:xfrm>
            <a:off x="990600" y="381000"/>
            <a:ext cx="1905000" cy="2922588"/>
          </a:xfrm>
          <a:prstGeom prst="rect">
            <a:avLst/>
          </a:prstGeom>
          <a:noFill/>
        </p:spPr>
      </p:pic>
      <p:pic>
        <p:nvPicPr>
          <p:cNvPr id="17416" name="Picture 8" descr="nestayk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581400"/>
            <a:ext cx="1803400" cy="2895600"/>
          </a:xfrm>
          <a:prstGeom prst="rect">
            <a:avLst/>
          </a:prstGeom>
          <a:noFill/>
        </p:spPr>
      </p:pic>
      <p:pic>
        <p:nvPicPr>
          <p:cNvPr id="17417" name="Picture 9" descr="1155802622_16429552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581400"/>
            <a:ext cx="1905000" cy="2876550"/>
          </a:xfrm>
          <a:prstGeom prst="rect">
            <a:avLst/>
          </a:prstGeom>
          <a:noFill/>
        </p:spPr>
      </p:pic>
      <p:pic>
        <p:nvPicPr>
          <p:cNvPr id="17418" name="Picture 10" descr="b51fdfbc09325a27d73ee745f8eec60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581400"/>
            <a:ext cx="2038350" cy="2857500"/>
          </a:xfrm>
          <a:prstGeom prst="rect">
            <a:avLst/>
          </a:prstGeom>
          <a:noFill/>
        </p:spPr>
      </p:pic>
      <p:pic>
        <p:nvPicPr>
          <p:cNvPr id="17422" name="Picture 14" descr="odunytsja-211x3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3581400"/>
            <a:ext cx="1930400" cy="2819400"/>
          </a:xfrm>
          <a:prstGeom prst="rect">
            <a:avLst/>
          </a:prstGeom>
          <a:noFill/>
        </p:spPr>
      </p:pic>
      <p:pic>
        <p:nvPicPr>
          <p:cNvPr id="17425" name="Picture 17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81750"/>
            <a:ext cx="464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6381750"/>
            <a:ext cx="4371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0"/>
            <a:ext cx="449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2695575" y="3228975"/>
            <a:ext cx="586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124200"/>
            <a:ext cx="4219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3124200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5" descr="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5972175" y="3305175"/>
            <a:ext cx="586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>
                <a:gamma/>
                <a:shade val="46275"/>
                <a:invGamma/>
              </a:srgbClr>
            </a:gs>
            <a:gs pos="50000">
              <a:srgbClr val="CCCC00"/>
            </a:gs>
            <a:gs pos="100000">
              <a:srgbClr val="CCCC00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tayemnychyygolos12-05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"/>
            <a:ext cx="2465388" cy="3048000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 l="3026" r="6184"/>
          <a:stretch>
            <a:fillRect/>
          </a:stretch>
        </p:blipFill>
        <p:spPr bwMode="auto">
          <a:xfrm>
            <a:off x="685800" y="35814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86200" y="4114800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0000FF"/>
                </a:solidFill>
              </a:rPr>
              <a:t>Слідство триває</a:t>
            </a:r>
          </a:p>
          <a:p>
            <a:pPr algn="l"/>
            <a:r>
              <a:rPr lang="ru-RU" sz="2000">
                <a:solidFill>
                  <a:srgbClr val="0000FF"/>
                </a:solidFill>
              </a:rPr>
              <a:t>Детективні п'єси про драматичні долі підлітків з неблагополучних сімей, про складні стосунки батьків і дітей.</a:t>
            </a:r>
          </a:p>
          <a:p>
            <a:pPr algn="l"/>
            <a:endParaRPr lang="ru-RU" sz="2000">
              <a:solidFill>
                <a:srgbClr val="0000FF"/>
              </a:solidFill>
            </a:endParaRPr>
          </a:p>
          <a:p>
            <a:pPr algn="l"/>
            <a:r>
              <a:rPr lang="ru-RU" sz="2000">
                <a:solidFill>
                  <a:srgbClr val="0000FF"/>
                </a:solidFill>
              </a:rPr>
              <a:t>Автори: Нестайко Всеволод</a:t>
            </a:r>
          </a:p>
          <a:p>
            <a:pPr algn="l"/>
            <a:r>
              <a:rPr lang="ru-RU" sz="2000">
                <a:solidFill>
                  <a:srgbClr val="0000FF"/>
                </a:solidFill>
              </a:rPr>
              <a:t>Художники: Семенов Євген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85800" y="457200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2000" b="1" i="1">
                <a:solidFill>
                  <a:srgbClr val="CC0099"/>
                </a:solidFill>
              </a:rPr>
              <a:t>Таємничий голос за спиною</a:t>
            </a:r>
          </a:p>
          <a:p>
            <a:pPr algn="l"/>
            <a:r>
              <a:rPr lang="ru-RU" sz="2000">
                <a:solidFill>
                  <a:srgbClr val="CC0099"/>
                </a:solidFill>
              </a:rPr>
              <a:t>Три детективні повісті про незвичайні пригоди двох п'ятикласників: "Таємничий голос за спиною", "Повторне зникнення Ципи", "Агент СД".</a:t>
            </a:r>
          </a:p>
          <a:p>
            <a:pPr algn="l"/>
            <a:endParaRPr lang="ru-RU" sz="2000">
              <a:solidFill>
                <a:srgbClr val="CC0099"/>
              </a:solidFill>
            </a:endParaRPr>
          </a:p>
          <a:p>
            <a:pPr algn="l"/>
            <a:r>
              <a:rPr lang="ru-RU" sz="2000">
                <a:solidFill>
                  <a:srgbClr val="CC0099"/>
                </a:solidFill>
              </a:rPr>
              <a:t>Автори: Нестайко Всеволод</a:t>
            </a:r>
          </a:p>
          <a:p>
            <a:pPr algn="l"/>
            <a:r>
              <a:rPr lang="ru-RU" sz="2000">
                <a:solidFill>
                  <a:srgbClr val="CC0099"/>
                </a:solidFill>
              </a:rPr>
              <a:t>Художники: Кособукін Юрій</a:t>
            </a:r>
          </a:p>
        </p:txBody>
      </p:sp>
      <p:pic>
        <p:nvPicPr>
          <p:cNvPr id="18442" name="Picture 10" descr="2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0"/>
            <a:ext cx="9144000" cy="304800"/>
          </a:xfrm>
          <a:prstGeom prst="rect">
            <a:avLst/>
          </a:prstGeom>
          <a:noFill/>
        </p:spPr>
      </p:pic>
      <p:pic>
        <p:nvPicPr>
          <p:cNvPr id="18443" name="Picture 11" descr="2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553200"/>
            <a:ext cx="9144000" cy="304800"/>
          </a:xfrm>
          <a:prstGeom prst="rect">
            <a:avLst/>
          </a:prstGeom>
          <a:noFill/>
        </p:spPr>
      </p:pic>
      <p:pic>
        <p:nvPicPr>
          <p:cNvPr id="18444" name="Picture 12" descr="2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2971800" y="3276600"/>
            <a:ext cx="6248400" cy="304800"/>
          </a:xfrm>
          <a:prstGeom prst="rect">
            <a:avLst/>
          </a:prstGeom>
          <a:noFill/>
        </p:spPr>
      </p:pic>
      <p:pic>
        <p:nvPicPr>
          <p:cNvPr id="18445" name="Picture 13" descr="2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5867400" y="3276600"/>
            <a:ext cx="6248400" cy="304800"/>
          </a:xfrm>
          <a:prstGeom prst="rect">
            <a:avLst/>
          </a:prstGeom>
          <a:noFill/>
        </p:spPr>
      </p:pic>
      <p:pic>
        <p:nvPicPr>
          <p:cNvPr id="18446" name="Picture 14" descr="Homme recherch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536825"/>
            <a:ext cx="2514600" cy="154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>
                <a:gamma/>
                <a:shade val="56078"/>
                <a:invGamma/>
              </a:srgbClr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 l="4259" r="7413"/>
          <a:stretch>
            <a:fillRect/>
          </a:stretch>
        </p:blipFill>
        <p:spPr bwMode="auto">
          <a:xfrm rot="-341983">
            <a:off x="533400" y="457200"/>
            <a:ext cx="23780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l="8415" r="11742"/>
          <a:stretch>
            <a:fillRect/>
          </a:stretch>
        </p:blipFill>
        <p:spPr bwMode="auto">
          <a:xfrm rot="330872">
            <a:off x="6400800" y="381000"/>
            <a:ext cx="2262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KOLUCHKA"/>
          <p:cNvPicPr>
            <a:picLocks noChangeAspect="1" noChangeArrowheads="1"/>
          </p:cNvPicPr>
          <p:nvPr/>
        </p:nvPicPr>
        <p:blipFill>
          <a:blip r:embed="rId5"/>
          <a:srcRect l="5853" t="1941" r="3300" b="4878"/>
          <a:stretch>
            <a:fillRect/>
          </a:stretch>
        </p:blipFill>
        <p:spPr bwMode="auto">
          <a:xfrm>
            <a:off x="3429000" y="533400"/>
            <a:ext cx="2662238" cy="3276600"/>
          </a:xfrm>
          <a:prstGeom prst="rect">
            <a:avLst/>
          </a:prstGeom>
          <a:noFill/>
        </p:spPr>
      </p:pic>
      <p:pic>
        <p:nvPicPr>
          <p:cNvPr id="20489" name="Picture 9" descr="0115f0dcae42e13f938756ba5ea919e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038600"/>
            <a:ext cx="3048000" cy="2292350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 l="5977" r="7347"/>
          <a:stretch>
            <a:fillRect/>
          </a:stretch>
        </p:blipFill>
        <p:spPr bwMode="auto">
          <a:xfrm rot="-474868">
            <a:off x="1371600" y="3657600"/>
            <a:ext cx="1924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/>
          <a:srcRect l="2611" r="6447"/>
          <a:stretch>
            <a:fillRect/>
          </a:stretch>
        </p:blipFill>
        <p:spPr bwMode="auto">
          <a:xfrm rot="700343">
            <a:off x="6248400" y="3733800"/>
            <a:ext cx="1960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7" name="Picture 17" descr="2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6324600"/>
            <a:ext cx="8382000" cy="533400"/>
          </a:xfrm>
          <a:prstGeom prst="rect">
            <a:avLst/>
          </a:prstGeom>
          <a:noFill/>
        </p:spPr>
      </p:pic>
      <p:pic>
        <p:nvPicPr>
          <p:cNvPr id="20498" name="Picture 18" descr="2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0"/>
            <a:ext cx="8382000" cy="609600"/>
          </a:xfrm>
          <a:prstGeom prst="rect">
            <a:avLst/>
          </a:prstGeom>
          <a:noFill/>
        </p:spPr>
      </p:pic>
      <p:pic>
        <p:nvPicPr>
          <p:cNvPr id="20500" name="Picture 20" descr="36721519_1eda8ac8b46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</p:spPr>
      </p:pic>
      <p:pic>
        <p:nvPicPr>
          <p:cNvPr id="20501" name="Picture 21" descr="36721519_1eda8ac8b46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 flipH="1">
            <a:off x="-3086100" y="3086100"/>
            <a:ext cx="6858000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0" y="549275"/>
            <a:ext cx="79248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996633"/>
                </a:solidFill>
                <a:latin typeface="Mistral" pitchFamily="66" charset="0"/>
              </a:rPr>
              <a:t>Трилогія</a:t>
            </a:r>
            <a:r>
              <a:rPr lang="ru-RU" sz="2800" i="1">
                <a:solidFill>
                  <a:srgbClr val="996633"/>
                </a:solidFill>
              </a:rPr>
              <a:t> </a:t>
            </a:r>
          </a:p>
          <a:p>
            <a:r>
              <a:rPr lang="ru-RU" sz="2800" i="1">
                <a:solidFill>
                  <a:srgbClr val="996633"/>
                </a:solidFill>
              </a:rPr>
              <a:t>(бо в усіх трьох творах йдеться про пригоди одних героїв) </a:t>
            </a:r>
          </a:p>
          <a:p>
            <a:r>
              <a:rPr lang="ru-RU" sz="2800" b="1" i="1">
                <a:solidFill>
                  <a:srgbClr val="996633"/>
                </a:solidFill>
              </a:rPr>
              <a:t>«Тореадори з Васюківки»,</a:t>
            </a:r>
          </a:p>
          <a:p>
            <a:r>
              <a:rPr lang="ru-RU" sz="2800" b="1" i="1">
                <a:solidFill>
                  <a:srgbClr val="996633"/>
                </a:solidFill>
              </a:rPr>
              <a:t> «Незнайомець з тринадцятої квартири» і «Таємниця трьох невідомих»</a:t>
            </a:r>
            <a:r>
              <a:rPr lang="ru-RU" sz="2800" i="1">
                <a:solidFill>
                  <a:srgbClr val="996633"/>
                </a:solidFill>
              </a:rPr>
              <a:t> </a:t>
            </a:r>
          </a:p>
          <a:p>
            <a:r>
              <a:rPr lang="ru-RU" sz="2800" i="1">
                <a:solidFill>
                  <a:srgbClr val="996633"/>
                </a:solidFill>
              </a:rPr>
              <a:t>розповідає про веселі пригоди двох друзів — Яви Реня та Павлуші Завгороднього. Це твір про справжню дружбу і взаємодопомогу, вірність і самовідданість, про вміння знаходити вихід зі складних ситуацій, не втрачаючи при цьому почуття гумору й оптимізму.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>
                <a:gamma/>
                <a:shade val="46275"/>
                <a:invGamma/>
              </a:srgbClr>
            </a:gs>
            <a:gs pos="100000">
              <a:srgbClr val="CC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toreadoru_z_vasjukiv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2889250" cy="4419600"/>
          </a:xfrm>
          <a:prstGeom prst="rect">
            <a:avLst/>
          </a:prstGeom>
          <a:noFill/>
        </p:spPr>
      </p:pic>
      <p:pic>
        <p:nvPicPr>
          <p:cNvPr id="19460" name="Picture 4" descr="ser1 064"/>
          <p:cNvPicPr>
            <a:picLocks noChangeAspect="1" noChangeArrowheads="1"/>
          </p:cNvPicPr>
          <p:nvPr/>
        </p:nvPicPr>
        <p:blipFill>
          <a:blip r:embed="rId4"/>
          <a:srcRect l="9291"/>
          <a:stretch>
            <a:fillRect/>
          </a:stretch>
        </p:blipFill>
        <p:spPr bwMode="auto">
          <a:xfrm>
            <a:off x="6400800" y="838200"/>
            <a:ext cx="2124075" cy="2971800"/>
          </a:xfrm>
          <a:prstGeom prst="rect">
            <a:avLst/>
          </a:prstGeom>
          <a:noFill/>
        </p:spPr>
      </p:pic>
      <p:pic>
        <p:nvPicPr>
          <p:cNvPr id="19463" name="Picture 7" descr="oblqqq 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362200"/>
            <a:ext cx="2251075" cy="2971800"/>
          </a:xfrm>
          <a:prstGeom prst="rect">
            <a:avLst/>
          </a:prstGeom>
          <a:noFill/>
        </p:spPr>
      </p:pic>
      <p:pic>
        <p:nvPicPr>
          <p:cNvPr id="19464" name="Picture 8" descr="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343400"/>
            <a:ext cx="1281113" cy="2209800"/>
          </a:xfrm>
          <a:prstGeom prst="rect">
            <a:avLst/>
          </a:prstGeom>
          <a:noFill/>
        </p:spPr>
      </p:pic>
      <p:pic>
        <p:nvPicPr>
          <p:cNvPr id="19465" name="Picture 9" descr="5c8f3ed4d5ed198dbdeaeed88df750a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648200" cy="523875"/>
          </a:xfrm>
          <a:prstGeom prst="rect">
            <a:avLst/>
          </a:prstGeom>
          <a:noFill/>
        </p:spPr>
      </p:pic>
      <p:pic>
        <p:nvPicPr>
          <p:cNvPr id="19466" name="Picture 10" descr="5c8f3ed4d5ed198dbdeaeed88df750a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0"/>
            <a:ext cx="4648200" cy="523875"/>
          </a:xfrm>
          <a:prstGeom prst="rect">
            <a:avLst/>
          </a:prstGeom>
          <a:noFill/>
        </p:spPr>
      </p:pic>
      <p:pic>
        <p:nvPicPr>
          <p:cNvPr id="19471" name="Picture 15" descr="23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27788"/>
            <a:ext cx="9144000" cy="430212"/>
          </a:xfrm>
          <a:prstGeom prst="rect">
            <a:avLst/>
          </a:prstGeom>
          <a:noFill/>
        </p:spPr>
      </p:pic>
      <p:pic>
        <p:nvPicPr>
          <p:cNvPr id="19473" name="Picture 17" descr="cabc85bbcdfa7b673479ed35b973a38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6019800" y="3276600"/>
            <a:ext cx="5943600" cy="304800"/>
          </a:xfrm>
          <a:prstGeom prst="rect">
            <a:avLst/>
          </a:prstGeom>
          <a:noFill/>
        </p:spPr>
      </p:pic>
      <p:pic>
        <p:nvPicPr>
          <p:cNvPr id="19474" name="Picture 18" descr="cabc85bbcdfa7b673479ed35b973a38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-2819400" y="3352800"/>
            <a:ext cx="59436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545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5029200" cy="4325938"/>
          </a:xfrm>
          <a:prstGeom prst="rect">
            <a:avLst/>
          </a:prstGeom>
          <a:noFill/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105400" y="3048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АУДІОКНИГА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5429250" y="1752600"/>
            <a:ext cx="371475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28398" dir="1593903" algn="ctr" rotWithShape="0">
                    <a:schemeClr val="bg2">
                      <a:alpha val="80000"/>
                    </a:schemeClr>
                  </a:outerShdw>
                </a:effectLst>
                <a:latin typeface="Comic Sans MS"/>
              </a:rPr>
              <a:t>Захоплюючий сюжет, </a:t>
            </a:r>
          </a:p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28398" dir="1593903" algn="ctr" rotWithShape="0">
                    <a:schemeClr val="bg2">
                      <a:alpha val="80000"/>
                    </a:schemeClr>
                  </a:outerShdw>
                </a:effectLst>
                <a:latin typeface="Comic Sans MS"/>
              </a:rPr>
              <a:t>разом з чарівною,</a:t>
            </a:r>
          </a:p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28398" dir="1593903" algn="ctr" rotWithShape="0">
                    <a:schemeClr val="bg2">
                      <a:alpha val="80000"/>
                    </a:schemeClr>
                  </a:outerShdw>
                </a:effectLst>
                <a:latin typeface="Comic Sans MS"/>
              </a:rPr>
              <a:t> жартівливою мовою </a:t>
            </a:r>
          </a:p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28398" dir="1593903" algn="ctr" rotWithShape="0">
                    <a:schemeClr val="bg2">
                      <a:alpha val="80000"/>
                    </a:schemeClr>
                  </a:outerShdw>
                </a:effectLst>
                <a:latin typeface="Comic Sans MS"/>
              </a:rPr>
              <a:t>Всеволода Нестайка 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5410200" y="3733800"/>
            <a:ext cx="3505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творять одну з</a:t>
            </a:r>
          </a:p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найулюбленіших повістей</a:t>
            </a:r>
          </a:p>
          <a:p>
            <a:r>
              <a:rPr lang="ru-RU" sz="2000" b="1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 українських дітей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 rot="222437">
            <a:off x="4733925" y="526415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</a:rPr>
              <a:t>5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5943600" y="5867400"/>
            <a:ext cx="114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Rage Italic"/>
              </a:rPr>
              <a:t>Thg</a:t>
            </a:r>
            <a:endParaRPr lang="ru-RU" sz="3600" i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 rot="1266005">
            <a:off x="6400800" y="5867400"/>
            <a:ext cx="1103313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i="1" kern="10" spc="-36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T</a:t>
            </a:r>
            <a:endParaRPr lang="ru-RU" sz="3600" b="1" i="1" kern="10" spc="-36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 rot="217123">
            <a:off x="2817813" y="1751013"/>
            <a:ext cx="5870575" cy="44910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0066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213475">
            <a:off x="2741613" y="1722438"/>
            <a:ext cx="5943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660066"/>
                </a:solidFill>
              </a:rPr>
              <a:t>Телефільм «Тореадори з Васюківки» одержав на міжнародному фестивалі в Мюнхені Гран-прі (1968), на Міжнародному фестивалі в Алегзандрії (Австралія) — головну премію (1969). Кінофільм «Одиниця з обманом» премійовано на Всесоюзному кінофестивалі у Києві (1984), відзначено спеціальним призом на міжнародному кінофестивалі у Габрово (Болгарія, 1985).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 rot="-827013">
            <a:off x="914400" y="838200"/>
            <a:ext cx="18303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За творами Всеволода Нестайка поставлено фільми, які отримали міжнародні нагороди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_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990600"/>
            <a:ext cx="1981200" cy="16002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1219200"/>
            <a:ext cx="205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CC"/>
                </a:solidFill>
              </a:rPr>
              <a:t>«Тореадори</a:t>
            </a:r>
          </a:p>
          <a:p>
            <a:r>
              <a:rPr lang="ru-RU" sz="2400" b="1">
                <a:solidFill>
                  <a:srgbClr val="9900CC"/>
                </a:solidFill>
              </a:rPr>
              <a:t>з </a:t>
            </a:r>
          </a:p>
          <a:p>
            <a:r>
              <a:rPr lang="ru-RU" sz="2400" b="1">
                <a:solidFill>
                  <a:srgbClr val="9900CC"/>
                </a:solidFill>
              </a:rPr>
              <a:t>Васюківки»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495800" y="10668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Год выпуска:</a:t>
            </a:r>
          </a:p>
          <a:p>
            <a:r>
              <a:rPr lang="ru-RU" sz="2000" b="1"/>
              <a:t> 1965</a:t>
            </a:r>
          </a:p>
          <a:p>
            <a:r>
              <a:rPr lang="ru-RU" sz="2000" b="1"/>
              <a:t>Страна: </a:t>
            </a:r>
          </a:p>
          <a:p>
            <a:r>
              <a:rPr lang="ru-RU" sz="2000" b="1"/>
              <a:t>СССР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705600" y="106680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000" b="1"/>
              <a:t>Режиссёры: Самарий Зеликин, В.Осипянц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 rot="-1143463">
            <a:off x="1066800" y="4648200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ru-RU" sz="2400" b="1"/>
              <a:t>00:29:03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502400" y="4699000"/>
            <a:ext cx="1725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ru-RU" sz="2000" b="1"/>
              <a:t>Язык:</a:t>
            </a:r>
          </a:p>
          <a:p>
            <a:r>
              <a:rPr lang="ru-RU" sz="2000" b="1"/>
              <a:t> Украинский</a:t>
            </a:r>
          </a:p>
        </p:txBody>
      </p:sp>
      <p:pic>
        <p:nvPicPr>
          <p:cNvPr id="13325" name="Picture 13" descr="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85800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autoRev="1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autoRev="1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autoRev="1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00"/>
                            </p:stCondLst>
                            <p:childTnLst>
                              <p:par>
                                <p:cTn id="27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2895600"/>
            <a:ext cx="3581400" cy="3375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b="1">
                <a:solidFill>
                  <a:srgbClr val="0033CC"/>
                </a:solidFill>
                <a:latin typeface="Mistral" pitchFamily="66" charset="0"/>
              </a:rPr>
              <a:t>Всеволод Зіновійович Нестайко</a:t>
            </a:r>
            <a:r>
              <a:rPr lang="ru-RU"/>
              <a:t> </a:t>
            </a:r>
          </a:p>
        </p:txBody>
      </p:sp>
      <p:pic>
        <p:nvPicPr>
          <p:cNvPr id="4101" name="Picture 5" descr="рис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31242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762000"/>
            <a:ext cx="6858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CC00CC"/>
                </a:solidFill>
              </a:rPr>
              <a:t>Народився Всеволод Зіновійович </a:t>
            </a:r>
          </a:p>
          <a:p>
            <a:r>
              <a:rPr lang="ru-RU" sz="3600" b="1" i="1">
                <a:solidFill>
                  <a:srgbClr val="CC00CC"/>
                </a:solidFill>
              </a:rPr>
              <a:t>ЗО січня 1930 року </a:t>
            </a:r>
          </a:p>
          <a:p>
            <a:r>
              <a:rPr lang="ru-RU" sz="3600" b="1" i="1">
                <a:solidFill>
                  <a:srgbClr val="CC00CC"/>
                </a:solidFill>
              </a:rPr>
              <a:t>в м. Бердичеві на Житомирщині </a:t>
            </a:r>
          </a:p>
          <a:p>
            <a:r>
              <a:rPr lang="ru-RU" sz="3600" b="1" i="1">
                <a:solidFill>
                  <a:srgbClr val="CC00CC"/>
                </a:solidFill>
              </a:rPr>
              <a:t>в сім'ї службовця. </a:t>
            </a:r>
          </a:p>
        </p:txBody>
      </p:sp>
      <p:pic>
        <p:nvPicPr>
          <p:cNvPr id="5127" name="Picture 7" descr="2-бердичев 70-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144000" cy="5622925"/>
          </a:xfrm>
          <a:prstGeom prst="rect">
            <a:avLst/>
          </a:prstGeom>
          <a:noFill/>
        </p:spPr>
      </p:pic>
      <p:pic>
        <p:nvPicPr>
          <p:cNvPr id="5126" name="Picture 6" descr="3 - бердичев 70-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9144000" cy="5572125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0" y="228600"/>
            <a:ext cx="475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ru-RU" sz="3200" b="1" i="1">
                <a:solidFill>
                  <a:srgbClr val="CC00CC"/>
                </a:solidFill>
              </a:rPr>
              <a:t>м. Бердичев  у 30</a:t>
            </a:r>
            <a:r>
              <a:rPr lang="uk-UA" sz="3200" b="1" i="1">
                <a:solidFill>
                  <a:srgbClr val="CC00CC"/>
                </a:solidFill>
              </a:rPr>
              <a:t> роки</a:t>
            </a:r>
            <a:endParaRPr lang="ru-RU" sz="3200" b="1" i="1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5" grpId="1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143000"/>
            <a:ext cx="82026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</a:rPr>
              <a:t>Йшов страшний 1933 рік і сім'я, рятуючись від голоду, переїхала до родичів у Київ. </a:t>
            </a:r>
          </a:p>
          <a:p>
            <a:r>
              <a:rPr lang="ru-RU" sz="3600" b="1">
                <a:solidFill>
                  <a:srgbClr val="FFFF00"/>
                </a:solidFill>
              </a:rPr>
              <a:t>Тож все своє свідоме життя Всеволод Нестайко прожив у Києві. </a:t>
            </a:r>
          </a:p>
        </p:txBody>
      </p:sp>
      <p:pic>
        <p:nvPicPr>
          <p:cNvPr id="7173" name="Picture 5" descr="15-6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762000"/>
            <a:ext cx="4800600" cy="5867400"/>
          </a:xfrm>
          <a:prstGeom prst="rect">
            <a:avLst/>
          </a:prstGeom>
          <a:noFill/>
        </p:spPr>
      </p:pic>
      <p:pic>
        <p:nvPicPr>
          <p:cNvPr id="7174" name="Picture 6" descr="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09600"/>
            <a:ext cx="8001000" cy="6000750"/>
          </a:xfrm>
          <a:prstGeom prst="rect">
            <a:avLst/>
          </a:prstGeom>
          <a:noFill/>
        </p:spPr>
      </p:pic>
      <p:pic>
        <p:nvPicPr>
          <p:cNvPr id="7175" name="Picture 7" descr="grad239_2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914400"/>
            <a:ext cx="8229600" cy="5392738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667000" y="0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ru-RU" sz="3200" b="1" i="1">
                <a:solidFill>
                  <a:srgbClr val="CC00CC"/>
                </a:solidFill>
              </a:rPr>
              <a:t>м. Київ у 30</a:t>
            </a:r>
            <a:r>
              <a:rPr lang="uk-UA" sz="3200" b="1" i="1">
                <a:solidFill>
                  <a:srgbClr val="CC00CC"/>
                </a:solidFill>
              </a:rPr>
              <a:t> роки</a:t>
            </a:r>
            <a:endParaRPr lang="ru-RU" sz="3200" b="1" i="1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2" grpId="1"/>
      <p:bldP spid="717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38200" y="152400"/>
            <a:ext cx="7696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Перші оповідання для дітей Всеволод Нестайко почав друкувати в журналах «Барвінок» та «Піонерія»</a:t>
            </a:r>
            <a:r>
              <a:rPr lang="ru-RU" sz="3600" b="1"/>
              <a:t> </a:t>
            </a:r>
          </a:p>
        </p:txBody>
      </p:sp>
      <p:pic>
        <p:nvPicPr>
          <p:cNvPr id="8197" name="Picture 5" descr="barvinok0798_051209"/>
          <p:cNvPicPr>
            <a:picLocks noChangeAspect="1" noChangeArrowheads="1"/>
          </p:cNvPicPr>
          <p:nvPr/>
        </p:nvPicPr>
        <p:blipFill>
          <a:blip r:embed="rId4"/>
          <a:srcRect l="2347" r="6113"/>
          <a:stretch>
            <a:fillRect/>
          </a:stretch>
        </p:blipFill>
        <p:spPr bwMode="auto">
          <a:xfrm>
            <a:off x="990600" y="2590800"/>
            <a:ext cx="2971800" cy="4014788"/>
          </a:xfrm>
          <a:prstGeom prst="rect">
            <a:avLst/>
          </a:prstGeom>
          <a:noFill/>
        </p:spPr>
      </p:pic>
      <p:pic>
        <p:nvPicPr>
          <p:cNvPr id="8198" name="Picture 6" descr="pionerija-1988-8"/>
          <p:cNvPicPr>
            <a:picLocks noChangeAspect="1" noChangeArrowheads="1"/>
          </p:cNvPicPr>
          <p:nvPr/>
        </p:nvPicPr>
        <p:blipFill>
          <a:blip r:embed="rId5"/>
          <a:srcRect l="4663" r="4419"/>
          <a:stretch>
            <a:fillRect/>
          </a:stretch>
        </p:blipFill>
        <p:spPr bwMode="auto">
          <a:xfrm>
            <a:off x="5486400" y="2514600"/>
            <a:ext cx="29718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8200" y="3581400"/>
            <a:ext cx="3292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Перша книжка</a:t>
            </a:r>
          </a:p>
          <a:p>
            <a:r>
              <a:rPr lang="ru-RU" sz="28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«Шурка і Шурко»</a:t>
            </a:r>
          </a:p>
          <a:p>
            <a:r>
              <a:rPr lang="ru-RU" sz="28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побачила світ </a:t>
            </a:r>
          </a:p>
          <a:p>
            <a:r>
              <a:rPr lang="ru-RU" sz="28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1956 році. </a:t>
            </a:r>
          </a:p>
        </p:txBody>
      </p:sp>
      <p:pic>
        <p:nvPicPr>
          <p:cNvPr id="10246" name="Picture 6" descr="o-00034099-a-000068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3733800" cy="2684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914400"/>
            <a:ext cx="6429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6600"/>
                </a:solidFill>
              </a:rPr>
              <a:t>Майже </a:t>
            </a:r>
          </a:p>
          <a:p>
            <a:r>
              <a:rPr lang="ru-RU" sz="3600" b="1">
                <a:solidFill>
                  <a:srgbClr val="FF6600"/>
                </a:solidFill>
              </a:rPr>
              <a:t>п'ятдесятирічний шлях</a:t>
            </a:r>
          </a:p>
          <a:p>
            <a:r>
              <a:rPr lang="ru-RU" sz="3600" b="1">
                <a:solidFill>
                  <a:srgbClr val="FF6600"/>
                </a:solidFill>
              </a:rPr>
              <a:t>     у дитячій літературі </a:t>
            </a:r>
          </a:p>
          <a:p>
            <a:r>
              <a:rPr lang="ru-RU" sz="3600" b="1">
                <a:solidFill>
                  <a:srgbClr val="FF6600"/>
                </a:solidFill>
              </a:rPr>
              <a:t>він засвідчив виданням близько тридцяти книжок оповідань, казок, </a:t>
            </a:r>
          </a:p>
          <a:p>
            <a:r>
              <a:rPr lang="ru-RU" sz="3600" b="1">
                <a:solidFill>
                  <a:srgbClr val="FF6600"/>
                </a:solidFill>
              </a:rPr>
              <a:t>повістей і п'єс.</a:t>
            </a:r>
            <a:r>
              <a:rPr lang="ru-RU" sz="3600" b="1"/>
              <a:t> 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14400" y="1676400"/>
            <a:ext cx="7315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CC3300"/>
                </a:solidFill>
              </a:rPr>
              <a:t>«В Країні сонячних Зайчиків» (1959),</a:t>
            </a:r>
            <a:r>
              <a:rPr lang="ru-RU" sz="2000" b="1"/>
              <a:t>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00CC00"/>
                </a:solidFill>
              </a:rPr>
              <a:t>«Супутник ЛІРА-3» (1960),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9900CC"/>
                </a:solidFill>
              </a:rPr>
              <a:t>«Космо-Натка» (1963),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FF6600"/>
                </a:solidFill>
              </a:rPr>
              <a:t>«Робінзон Кукурузо» (1964),</a:t>
            </a:r>
            <a:r>
              <a:rPr lang="ru-RU" sz="2000" b="1"/>
              <a:t>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chemeClr val="accent2"/>
                </a:solidFill>
              </a:rPr>
              <a:t>«Тореадори з Васюківки» (1973),</a:t>
            </a:r>
            <a:r>
              <a:rPr lang="ru-RU" sz="2000" b="1"/>
              <a:t>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FFFF00"/>
                </a:solidFill>
              </a:rPr>
              <a:t>«Одиниця з обманом» (1976),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008000"/>
                </a:solidFill>
              </a:rPr>
              <a:t>«Незвичайні пригоди в лісовій школі» (1981),</a:t>
            </a:r>
            <a:r>
              <a:rPr lang="ru-RU" sz="2000" b="1"/>
              <a:t>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0000FF"/>
                </a:solidFill>
              </a:rPr>
              <a:t>«Загадка старого клоуна» (1982),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CC0099"/>
                </a:solidFill>
              </a:rPr>
              <a:t>«П'ятірка з хвостиком» (1985),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006699"/>
                </a:solidFill>
              </a:rPr>
              <a:t>«Незнайомка з Країни Сонячних Зайчиків» (1988),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990033"/>
                </a:solidFill>
              </a:rPr>
              <a:t>«Слідство триває» (1990),</a:t>
            </a:r>
            <a:r>
              <a:rPr lang="ru-RU" sz="2000" b="1"/>
              <a:t>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00FFFF"/>
                </a:solidFill>
              </a:rPr>
              <a:t>«Таємничий голос за спиною» (1990),</a:t>
            </a:r>
            <a:r>
              <a:rPr lang="ru-RU" sz="2000" b="1"/>
              <a:t> </a:t>
            </a:r>
          </a:p>
          <a:p>
            <a:pPr marL="365125" indent="-365125" algn="l">
              <a:buFontTx/>
              <a:buBlip>
                <a:blip r:embed="rId4"/>
              </a:buBlip>
            </a:pPr>
            <a:r>
              <a:rPr lang="ru-RU" sz="2000" b="1"/>
              <a:t> </a:t>
            </a:r>
            <a:r>
              <a:rPr lang="ru-RU" sz="2000" b="1">
                <a:solidFill>
                  <a:srgbClr val="FF33CC"/>
                </a:solidFill>
              </a:rPr>
              <a:t>«Неймовірні детективи» (1995) та інші непересічні твори. 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5410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Mistral"/>
              </a:rPr>
              <a:t>Найвідоміші з них: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 rot="625054">
            <a:off x="1828800" y="457200"/>
            <a:ext cx="67056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Основна тематика творів В. Нестайка — життя школярів, формування духовного світу дітей. Будучи досвідченим письменником, Всеволод Зіновійович говорив, що побути дитиною йому завадила Велика Вітчизняна війна, тому й став він дитячим письменником, щоб у творах повертатись у дитинство, догратись, досміятись. Слід щиро визнати, що вдається це письменнику настільки добре, що жоден читач не може залишитись байдужим до його історій, а його твори перекладені</a:t>
            </a:r>
          </a:p>
          <a:p>
            <a:r>
              <a:rPr lang="ru-RU" sz="2400" b="1">
                <a:solidFill>
                  <a:srgbClr val="FF3300"/>
                </a:solidFill>
              </a:rPr>
              <a:t> різними мовами і користуються</a:t>
            </a:r>
          </a:p>
          <a:p>
            <a:r>
              <a:rPr lang="ru-RU" sz="2400" b="1">
                <a:solidFill>
                  <a:srgbClr val="FF3300"/>
                </a:solidFill>
              </a:rPr>
              <a:t> популярністю в інших країнах.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.Нестайко. Електронна вистав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В.Нестайко. Електронна виставка</Template>
  <TotalTime>5</TotalTime>
  <Words>611</Words>
  <Application>Microsoft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Mistral</vt:lpstr>
      <vt:lpstr>Georgia</vt:lpstr>
      <vt:lpstr>Times New Roman</vt:lpstr>
      <vt:lpstr>Wingdings</vt:lpstr>
      <vt:lpstr>В.Нестайко. Електронна виставка</vt:lpstr>
      <vt:lpstr>Слайд 1</vt:lpstr>
      <vt:lpstr>Всеволод Зіновійович Нестайко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cp:lastPrinted>1601-01-01T00:00:00Z</cp:lastPrinted>
  <dcterms:created xsi:type="dcterms:W3CDTF">2013-09-06T10:22:56Z</dcterms:created>
  <dcterms:modified xsi:type="dcterms:W3CDTF">2013-09-06T10:28:09Z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